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5" r:id="rId8"/>
    <p:sldId id="261" r:id="rId9"/>
    <p:sldId id="262" r:id="rId10"/>
    <p:sldId id="266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5EC"/>
    <a:srgbClr val="E6E6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71" d="100"/>
          <a:sy n="71" d="100"/>
        </p:scale>
        <p:origin x="-61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33CA-AAD4-468A-8472-23B0E99E30C7}" type="datetimeFigureOut">
              <a:rPr lang="cs-CZ"/>
              <a:pPr>
                <a:defRPr/>
              </a:pPr>
              <a:t>13.5.2010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128D-A2AF-4C1A-860D-8334FAEA37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2D11-B64D-407D-A487-A2D4127CFA0E}" type="datetimeFigureOut">
              <a:rPr lang="cs-CZ"/>
              <a:pPr>
                <a:defRPr/>
              </a:pPr>
              <a:t>13.5.2010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20F3-9683-47ED-8AF1-33B46B75601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EC6D-5D8C-4DFF-8453-0224AFB362EA}" type="datetimeFigureOut">
              <a:rPr lang="cs-CZ"/>
              <a:pPr>
                <a:defRPr/>
              </a:pPr>
              <a:t>13.5.2010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6FAB4-56BC-4679-97FE-D8D3DE1C2FA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E539-3152-4012-83B0-50C4B6C806BD}" type="datetimeFigureOut">
              <a:rPr lang="cs-CZ"/>
              <a:pPr>
                <a:defRPr/>
              </a:pPr>
              <a:t>13.5.2010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DE442-2F22-46F0-A271-5D069F6A0C8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C19E-42D5-412D-A6DE-36DFEC54EA29}" type="datetimeFigureOut">
              <a:rPr lang="cs-CZ"/>
              <a:pPr>
                <a:defRPr/>
              </a:pPr>
              <a:t>13.5.2010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CC051-6E8C-4464-A567-A7B2D39D912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1FCC-1909-46C9-891C-DF8707C15DF2}" type="datetimeFigureOut">
              <a:rPr lang="cs-CZ"/>
              <a:pPr>
                <a:defRPr/>
              </a:pPr>
              <a:t>13.5.2010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E9DE2-257D-4318-80C3-50AF0C893FA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19452-7D27-4BA2-A65D-942B0A449952}" type="datetimeFigureOut">
              <a:rPr lang="cs-CZ"/>
              <a:pPr>
                <a:defRPr/>
              </a:pPr>
              <a:t>13.5.2010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D1AA7-7428-42F4-8CF0-DF0B95F5F41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D08D-4D90-4ECA-A96C-2BA3F33DBA7E}" type="datetimeFigureOut">
              <a:rPr lang="cs-CZ"/>
              <a:pPr>
                <a:defRPr/>
              </a:pPr>
              <a:t>13.5.2010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5ACF-4B1F-440E-82CE-2B7C2FED605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89EA-C6B2-4943-8F69-630CECF310CC}" type="datetimeFigureOut">
              <a:rPr lang="cs-CZ"/>
              <a:pPr>
                <a:defRPr/>
              </a:pPr>
              <a:t>13.5.2010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0751-2AE9-4F44-AC6F-AD7CD5F06D5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9F47A-BCA0-4128-82D7-09C858BFDF26}" type="datetimeFigureOut">
              <a:rPr lang="cs-CZ"/>
              <a:pPr>
                <a:defRPr/>
              </a:pPr>
              <a:t>13.5.2010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677E1-FF1F-4C9E-BFE6-E19891F99B8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0036-8F1A-424F-B2F2-74E13F950BBB}" type="datetimeFigureOut">
              <a:rPr lang="cs-CZ"/>
              <a:pPr>
                <a:defRPr/>
              </a:pPr>
              <a:t>13.5.2010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F96A-8963-4413-B9AD-542A1B061CE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718BEB-87DE-4894-B356-4C35643E5473}" type="datetimeFigureOut">
              <a:rPr lang="cs-CZ"/>
              <a:pPr>
                <a:defRPr/>
              </a:pPr>
              <a:t>13.5.2010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AC7F56-7072-4CCA-B14A-A751FF23A5E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oem\Dokumenty\Obrázky\Osvětimany fota\P108000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 l="256" t="-682" r="34271" b="3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SMS2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B2E5E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170" y="100033"/>
            <a:ext cx="3599688" cy="16824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7250" y="1214438"/>
            <a:ext cx="7643813" cy="38576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6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cs-CZ" sz="6600" dirty="0" smtClean="0">
                <a:solidFill>
                  <a:schemeClr val="accent1">
                    <a:lumMod val="50000"/>
                  </a:schemeClr>
                </a:solidFill>
              </a:rPr>
              <a:t>amospráva venkovských obcí</a:t>
            </a:r>
            <a:br>
              <a:rPr lang="cs-CZ" sz="6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6600" dirty="0" smtClean="0">
                <a:solidFill>
                  <a:schemeClr val="accent1">
                    <a:lumMod val="50000"/>
                  </a:schemeClr>
                </a:solidFill>
              </a:rPr>
              <a:t>v komplexu</a:t>
            </a:r>
            <a:br>
              <a:rPr lang="cs-CZ" sz="6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6600" dirty="0" smtClean="0">
                <a:solidFill>
                  <a:schemeClr val="accent1">
                    <a:lumMod val="50000"/>
                  </a:schemeClr>
                </a:solidFill>
              </a:rPr>
              <a:t>veřejné správy</a:t>
            </a:r>
            <a:endParaRPr lang="cs-CZ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" name="Picture 2" descr="C:\Documents and Settings\oem\Dokumenty\Obrázky\Osvětimany fota\P108000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 l="256" t="-682" r="34271" b="3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TextovéPole 4"/>
          <p:cNvSpPr txBox="1">
            <a:spLocks noChangeArrowheads="1"/>
          </p:cNvSpPr>
          <p:nvPr/>
        </p:nvSpPr>
        <p:spPr bwMode="auto">
          <a:xfrm>
            <a:off x="357188" y="1571625"/>
            <a:ext cx="87868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latin typeface="Calibri" pitchFamily="34" charset="0"/>
              </a:rPr>
              <a:t>Venkov po roce 2013?</a:t>
            </a:r>
          </a:p>
          <a:p>
            <a:endParaRPr lang="cs-CZ" sz="24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platí nový nediskriminační zákon o RUD, na základě analýzy činností, kompetencí a výdajů místních samospráv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jsou rozděleny krajské a místní kompetence Prahy 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samosprávám je plně financována přenesená působnost výkonu státní správy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je uzákoněno finanční krytí nových zákonných povinností samospráv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platí nový zákon o dani z nemovitostí s možností diferenciace podle předmětu daně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642938"/>
            <a:ext cx="19716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" name="Picture 2" descr="C:\Documents and Settings\oem\Dokumenty\Obrázky\Osvětimany fota\P108000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 l="256" t="-682" r="34271" b="3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42875" y="0"/>
            <a:ext cx="8715375" cy="6500813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3. </a:t>
            </a: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</a:t>
            </a:r>
            <a:r>
              <a:rPr lang="cs-CZ" sz="36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enkovské</a:t>
            </a: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samosprávy a dotace</a:t>
            </a:r>
          </a:p>
          <a:p>
            <a:pPr fontAlgn="auto">
              <a:spcAft>
                <a:spcPts val="0"/>
              </a:spcAft>
              <a:defRPr/>
            </a:pPr>
            <a:endParaRPr lang="cs-CZ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Dotace - příčina nerovnoměrného rozvoje území: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osobní a politické zájmy koncentrují dotace do výběrových lokalit a oblastí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podpora privilegovaných projektů na úkor ostatních samospráv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sz="24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Dotace – příčina plýtvání, omezení kompetencí, svobody a nezávislosti místních  samospráv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utrácí se ne podle potřeb, ale podle vyhlášených titulů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svévolné a netransparentní rozhodování  o přidělování dotací je živnou půdou korupce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složitost administrace a nerovnoprávné postavení žadatelů komplikují přístup k dotacím, ohrožují ekonomiku samospráv a zvýhodňují větší samosprávy s administrativním zázemím</a:t>
            </a:r>
          </a:p>
          <a:p>
            <a:pPr fontAlgn="auto">
              <a:spcAft>
                <a:spcPts val="0"/>
              </a:spcAft>
              <a:defRPr/>
            </a:pPr>
            <a:endParaRPr lang="cs-CZ" sz="24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cs-CZ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" name="Picture 2" descr="C:\Documents and Settings\oem\Dokumenty\Obrázky\Osvětimany fota\P108000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 l="256" t="-682" r="34271" b="3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000125" y="642938"/>
            <a:ext cx="7000875" cy="435768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Krátké poznámky k dotačním programům:</a:t>
            </a:r>
          </a:p>
          <a:p>
            <a:pPr fontAlgn="auto">
              <a:spcAft>
                <a:spcPts val="0"/>
              </a:spcAft>
              <a:defRPr/>
            </a:pPr>
            <a:endParaRPr lang="cs-CZ" sz="40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PRV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ROP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přeshraniční</a:t>
            </a:r>
            <a:r>
              <a:rPr lang="cs-CZ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spolupráce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Leader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další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" name="Picture 2" descr="C:\Documents and Settings\oem\Dokumenty\Obrázky\Osvětimany fota\P108000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 l="256" t="-682" r="34271" b="3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TextovéPole 4"/>
          <p:cNvSpPr txBox="1">
            <a:spLocks noChangeArrowheads="1"/>
          </p:cNvSpPr>
          <p:nvPr/>
        </p:nvSpPr>
        <p:spPr bwMode="auto">
          <a:xfrm>
            <a:off x="214313" y="785813"/>
            <a:ext cx="821531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latin typeface="Calibri" pitchFamily="34" charset="0"/>
              </a:rPr>
              <a:t>Venkov po roce 2013?</a:t>
            </a:r>
          </a:p>
          <a:p>
            <a:endParaRPr lang="cs-CZ" sz="24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zrušena podstatná část nenárokových dotací na ministerstvech a prostředky z nich jsou převedeny do RUD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tituly jsou vypisovány na základě průzkumu potřeb žadatelů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jsou maximálně zjednodušeny podmínky žádostí a čerpání dotací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jsou zveřejňovány veškeré dokumenty a informace o výběru projektů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u všech dotačních titulů je zavedeno průběžné financování projektů  a krátké termíny jejich hodnocení a proplácení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došlo k zrovnoprávnění žadatelů a poskytovatelů dotací a jejich odpovědnosti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2325" y="0"/>
            <a:ext cx="19716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" name="Picture 2" descr="C:\Documents and Settings\oem\Dokumenty\Obrázky\Osvětimany fota\P1080009.JPG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-383" t="-682" r="23079" b="23571"/>
          <a:stretch>
            <a:fillRect/>
          </a:stretch>
        </p:blipFill>
        <p:spPr bwMode="auto">
          <a:xfrm>
            <a:off x="-72854" y="-37549"/>
            <a:ext cx="9216854" cy="6895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500034" y="1428736"/>
            <a:ext cx="8143932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+mn-lt"/>
                <a:cs typeface="+mn-cs"/>
              </a:rPr>
              <a:t>Děkuji za pozornost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+mn-lt"/>
                <a:cs typeface="+mn-cs"/>
              </a:rPr>
              <a:t>Kontakt:	Josef Bartoněk</a:t>
            </a:r>
          </a:p>
          <a:p>
            <a:pPr lvl="5">
              <a:buFontTx/>
              <a:buChar char="-"/>
              <a:defRPr/>
            </a:pPr>
            <a:r>
              <a:rPr lang="cs-CZ" sz="2400" dirty="0">
                <a:latin typeface="+mn-lt"/>
                <a:cs typeface="+mn-cs"/>
              </a:rPr>
              <a:t>předseda Sdružení místních samospráv ČR</a:t>
            </a:r>
          </a:p>
          <a:p>
            <a:pPr lvl="5">
              <a:buFontTx/>
              <a:buChar char="-"/>
              <a:defRPr/>
            </a:pPr>
            <a:r>
              <a:rPr lang="cs-CZ" sz="2400" dirty="0">
                <a:latin typeface="+mn-lt"/>
                <a:cs typeface="+mn-cs"/>
              </a:rPr>
              <a:t>starosta městyse Osvětimany</a:t>
            </a:r>
          </a:p>
          <a:p>
            <a:pPr lvl="5">
              <a:defRPr/>
            </a:pPr>
            <a:endParaRPr lang="cs-CZ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+mn-lt"/>
                <a:cs typeface="+mn-cs"/>
              </a:rPr>
              <a:t>		starosta@</a:t>
            </a:r>
            <a:r>
              <a:rPr lang="cs-CZ" sz="2400" dirty="0" err="1">
                <a:latin typeface="+mn-lt"/>
                <a:cs typeface="+mn-cs"/>
              </a:rPr>
              <a:t>osvetimany.cz</a:t>
            </a:r>
            <a:endParaRPr lang="cs-CZ" sz="2400" dirty="0">
              <a:latin typeface="+mn-lt"/>
              <a:cs typeface="+mn-cs"/>
            </a:endParaRPr>
          </a:p>
        </p:txBody>
      </p:sp>
      <p:pic>
        <p:nvPicPr>
          <p:cNvPr id="7" name="Obrázek 6" descr="SMS2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B2E5E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170" y="100033"/>
            <a:ext cx="3014632" cy="140904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" name="Picture 2" descr="C:\Documents and Settings\oem\Dokumenty\Obrázky\Osvětimany fota\P108000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 l="256" t="-682" r="34271" b="3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928688" y="642938"/>
            <a:ext cx="7643812" cy="292893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6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Josef Bartoněk</a:t>
            </a:r>
          </a:p>
          <a:p>
            <a:pPr fontAlgn="auto">
              <a:spcAft>
                <a:spcPts val="0"/>
              </a:spcAft>
              <a:defRPr/>
            </a:pPr>
            <a:endParaRPr lang="cs-CZ" sz="40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předseda Sdružení místních samospráv České republiky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sz="40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starosta městyse Osvětimany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" name="Picture 2" descr="C:\Documents and Settings\oem\Dokumenty\Obrázky\Osvětimany fota\P108000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 l="256" t="-682" r="34271" b="3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000125" y="642938"/>
            <a:ext cx="7000875" cy="435768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Obsah:</a:t>
            </a:r>
          </a:p>
          <a:p>
            <a:pPr fontAlgn="auto">
              <a:spcAft>
                <a:spcPts val="0"/>
              </a:spcAft>
              <a:defRPr/>
            </a:pPr>
            <a:endParaRPr lang="cs-CZ" sz="40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1. Pozice venkovských samospráv v komplexu veřejné správy po reformě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2. Financování místních samospráv ze státního rozpočtu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3. </a:t>
            </a:r>
            <a:r>
              <a:rPr lang="cs-CZ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</a:t>
            </a:r>
            <a:r>
              <a:rPr lang="cs-CZ" sz="36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enkovské</a:t>
            </a:r>
            <a:r>
              <a:rPr lang="cs-CZ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samosprávy a dotace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" name="Picture 2" descr="C:\Documents and Settings\oem\Dokumenty\Obrázky\Osvětimany fota\P108000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 l="256" t="-682" r="34271" b="3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214313"/>
            <a:ext cx="9144000" cy="15001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1. Pozice venkovských samospráv v komplexu veřejné správy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71500" y="1714500"/>
            <a:ext cx="7786688" cy="31432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cs-CZ" sz="36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357438"/>
            <a:ext cx="35083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4000500"/>
            <a:ext cx="3508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500313"/>
            <a:ext cx="35083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3" name="Skupina 46"/>
          <p:cNvGrpSpPr>
            <a:grpSpLocks/>
          </p:cNvGrpSpPr>
          <p:nvPr/>
        </p:nvGrpSpPr>
        <p:grpSpPr bwMode="auto">
          <a:xfrm>
            <a:off x="2928938" y="3929063"/>
            <a:ext cx="350837" cy="598487"/>
            <a:chOff x="4572000" y="3786190"/>
            <a:chExt cx="350837" cy="598488"/>
          </a:xfrm>
        </p:grpSpPr>
        <p:sp>
          <p:nvSpPr>
            <p:cNvPr id="16412" name="AutoShape 4"/>
            <p:cNvSpPr>
              <a:spLocks noChangeAspect="1" noChangeArrowheads="1" noTextEdit="1"/>
            </p:cNvSpPr>
            <p:nvPr/>
          </p:nvSpPr>
          <p:spPr bwMode="auto">
            <a:xfrm>
              <a:off x="4572000" y="3786190"/>
              <a:ext cx="350837" cy="59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3" name="Freeform 6"/>
            <p:cNvSpPr>
              <a:spLocks/>
            </p:cNvSpPr>
            <p:nvPr/>
          </p:nvSpPr>
          <p:spPr bwMode="auto">
            <a:xfrm>
              <a:off x="4613275" y="4162428"/>
              <a:ext cx="65087" cy="34925"/>
            </a:xfrm>
            <a:custGeom>
              <a:avLst/>
              <a:gdLst>
                <a:gd name="T0" fmla="*/ 41 w 41"/>
                <a:gd name="T1" fmla="*/ 0 h 22"/>
                <a:gd name="T2" fmla="*/ 0 w 41"/>
                <a:gd name="T3" fmla="*/ 0 h 22"/>
                <a:gd name="T4" fmla="*/ 0 w 41"/>
                <a:gd name="T5" fmla="*/ 21 h 22"/>
                <a:gd name="T6" fmla="*/ 5 w 41"/>
                <a:gd name="T7" fmla="*/ 21 h 22"/>
                <a:gd name="T8" fmla="*/ 5 w 41"/>
                <a:gd name="T9" fmla="*/ 7 h 22"/>
                <a:gd name="T10" fmla="*/ 36 w 41"/>
                <a:gd name="T11" fmla="*/ 7 h 22"/>
                <a:gd name="T12" fmla="*/ 36 w 41"/>
                <a:gd name="T13" fmla="*/ 22 h 22"/>
                <a:gd name="T14" fmla="*/ 41 w 41"/>
                <a:gd name="T15" fmla="*/ 22 h 22"/>
                <a:gd name="T16" fmla="*/ 41 w 41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2"/>
                <a:gd name="T29" fmla="*/ 41 w 41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2">
                  <a:moveTo>
                    <a:pt x="4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5" y="7"/>
                  </a:lnTo>
                  <a:lnTo>
                    <a:pt x="36" y="7"/>
                  </a:lnTo>
                  <a:lnTo>
                    <a:pt x="36" y="22"/>
                  </a:lnTo>
                  <a:lnTo>
                    <a:pt x="41" y="2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4" name="Freeform 7"/>
            <p:cNvSpPr>
              <a:spLocks/>
            </p:cNvSpPr>
            <p:nvPr/>
          </p:nvSpPr>
          <p:spPr bwMode="auto">
            <a:xfrm>
              <a:off x="4843462" y="3819528"/>
              <a:ext cx="30162" cy="53975"/>
            </a:xfrm>
            <a:custGeom>
              <a:avLst/>
              <a:gdLst>
                <a:gd name="T0" fmla="*/ 15 w 19"/>
                <a:gd name="T1" fmla="*/ 34 h 34"/>
                <a:gd name="T2" fmla="*/ 16 w 19"/>
                <a:gd name="T3" fmla="*/ 33 h 34"/>
                <a:gd name="T4" fmla="*/ 18 w 19"/>
                <a:gd name="T5" fmla="*/ 32 h 34"/>
                <a:gd name="T6" fmla="*/ 19 w 19"/>
                <a:gd name="T7" fmla="*/ 30 h 34"/>
                <a:gd name="T8" fmla="*/ 19 w 19"/>
                <a:gd name="T9" fmla="*/ 27 h 34"/>
                <a:gd name="T10" fmla="*/ 19 w 19"/>
                <a:gd name="T11" fmla="*/ 25 h 34"/>
                <a:gd name="T12" fmla="*/ 19 w 19"/>
                <a:gd name="T13" fmla="*/ 22 h 34"/>
                <a:gd name="T14" fmla="*/ 19 w 19"/>
                <a:gd name="T15" fmla="*/ 18 h 34"/>
                <a:gd name="T16" fmla="*/ 18 w 19"/>
                <a:gd name="T17" fmla="*/ 15 h 34"/>
                <a:gd name="T18" fmla="*/ 17 w 19"/>
                <a:gd name="T19" fmla="*/ 11 h 34"/>
                <a:gd name="T20" fmla="*/ 15 w 19"/>
                <a:gd name="T21" fmla="*/ 8 h 34"/>
                <a:gd name="T22" fmla="*/ 14 w 19"/>
                <a:gd name="T23" fmla="*/ 6 h 34"/>
                <a:gd name="T24" fmla="*/ 12 w 19"/>
                <a:gd name="T25" fmla="*/ 3 h 34"/>
                <a:gd name="T26" fmla="*/ 10 w 19"/>
                <a:gd name="T27" fmla="*/ 2 h 34"/>
                <a:gd name="T28" fmla="*/ 8 w 19"/>
                <a:gd name="T29" fmla="*/ 0 h 34"/>
                <a:gd name="T30" fmla="*/ 6 w 19"/>
                <a:gd name="T31" fmla="*/ 0 h 34"/>
                <a:gd name="T32" fmla="*/ 5 w 19"/>
                <a:gd name="T33" fmla="*/ 0 h 34"/>
                <a:gd name="T34" fmla="*/ 3 w 19"/>
                <a:gd name="T35" fmla="*/ 1 h 34"/>
                <a:gd name="T36" fmla="*/ 2 w 19"/>
                <a:gd name="T37" fmla="*/ 2 h 34"/>
                <a:gd name="T38" fmla="*/ 1 w 19"/>
                <a:gd name="T39" fmla="*/ 4 h 34"/>
                <a:gd name="T40" fmla="*/ 1 w 19"/>
                <a:gd name="T41" fmla="*/ 7 h 34"/>
                <a:gd name="T42" fmla="*/ 0 w 19"/>
                <a:gd name="T43" fmla="*/ 10 h 34"/>
                <a:gd name="T44" fmla="*/ 1 w 19"/>
                <a:gd name="T45" fmla="*/ 13 h 34"/>
                <a:gd name="T46" fmla="*/ 1 w 19"/>
                <a:gd name="T47" fmla="*/ 16 h 34"/>
                <a:gd name="T48" fmla="*/ 2 w 19"/>
                <a:gd name="T49" fmla="*/ 19 h 34"/>
                <a:gd name="T50" fmla="*/ 3 w 19"/>
                <a:gd name="T51" fmla="*/ 23 h 34"/>
                <a:gd name="T52" fmla="*/ 5 w 19"/>
                <a:gd name="T53" fmla="*/ 26 h 34"/>
                <a:gd name="T54" fmla="*/ 6 w 19"/>
                <a:gd name="T55" fmla="*/ 29 h 34"/>
                <a:gd name="T56" fmla="*/ 8 w 19"/>
                <a:gd name="T57" fmla="*/ 31 h 34"/>
                <a:gd name="T58" fmla="*/ 10 w 19"/>
                <a:gd name="T59" fmla="*/ 33 h 34"/>
                <a:gd name="T60" fmla="*/ 11 w 19"/>
                <a:gd name="T61" fmla="*/ 34 h 34"/>
                <a:gd name="T62" fmla="*/ 13 w 19"/>
                <a:gd name="T63" fmla="*/ 34 h 34"/>
                <a:gd name="T64" fmla="*/ 15 w 19"/>
                <a:gd name="T65" fmla="*/ 34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34"/>
                <a:gd name="T101" fmla="*/ 19 w 19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34">
                  <a:moveTo>
                    <a:pt x="15" y="34"/>
                  </a:moveTo>
                  <a:lnTo>
                    <a:pt x="16" y="33"/>
                  </a:lnTo>
                  <a:lnTo>
                    <a:pt x="18" y="32"/>
                  </a:lnTo>
                  <a:lnTo>
                    <a:pt x="19" y="30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5"/>
                  </a:lnTo>
                  <a:lnTo>
                    <a:pt x="17" y="11"/>
                  </a:lnTo>
                  <a:lnTo>
                    <a:pt x="15" y="8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3" y="23"/>
                  </a:lnTo>
                  <a:lnTo>
                    <a:pt x="5" y="26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10" y="33"/>
                  </a:lnTo>
                  <a:lnTo>
                    <a:pt x="11" y="34"/>
                  </a:lnTo>
                  <a:lnTo>
                    <a:pt x="13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5" name="Freeform 8"/>
            <p:cNvSpPr>
              <a:spLocks/>
            </p:cNvSpPr>
            <p:nvPr/>
          </p:nvSpPr>
          <p:spPr bwMode="auto">
            <a:xfrm>
              <a:off x="4629150" y="3987803"/>
              <a:ext cx="290512" cy="396875"/>
            </a:xfrm>
            <a:custGeom>
              <a:avLst/>
              <a:gdLst>
                <a:gd name="T0" fmla="*/ 52 w 183"/>
                <a:gd name="T1" fmla="*/ 58 h 250"/>
                <a:gd name="T2" fmla="*/ 42 w 183"/>
                <a:gd name="T3" fmla="*/ 72 h 250"/>
                <a:gd name="T4" fmla="*/ 34 w 183"/>
                <a:gd name="T5" fmla="*/ 85 h 250"/>
                <a:gd name="T6" fmla="*/ 30 w 183"/>
                <a:gd name="T7" fmla="*/ 92 h 250"/>
                <a:gd name="T8" fmla="*/ 35 w 183"/>
                <a:gd name="T9" fmla="*/ 100 h 250"/>
                <a:gd name="T10" fmla="*/ 38 w 183"/>
                <a:gd name="T11" fmla="*/ 107 h 250"/>
                <a:gd name="T12" fmla="*/ 39 w 183"/>
                <a:gd name="T13" fmla="*/ 112 h 250"/>
                <a:gd name="T14" fmla="*/ 32 w 183"/>
                <a:gd name="T15" fmla="*/ 114 h 250"/>
                <a:gd name="T16" fmla="*/ 26 w 183"/>
                <a:gd name="T17" fmla="*/ 111 h 250"/>
                <a:gd name="T18" fmla="*/ 6 w 183"/>
                <a:gd name="T19" fmla="*/ 91 h 250"/>
                <a:gd name="T20" fmla="*/ 6 w 183"/>
                <a:gd name="T21" fmla="*/ 75 h 250"/>
                <a:gd name="T22" fmla="*/ 16 w 183"/>
                <a:gd name="T23" fmla="*/ 53 h 250"/>
                <a:gd name="T24" fmla="*/ 28 w 183"/>
                <a:gd name="T25" fmla="*/ 33 h 250"/>
                <a:gd name="T26" fmla="*/ 37 w 183"/>
                <a:gd name="T27" fmla="*/ 18 h 250"/>
                <a:gd name="T28" fmla="*/ 41 w 183"/>
                <a:gd name="T29" fmla="*/ 13 h 250"/>
                <a:gd name="T30" fmla="*/ 49 w 183"/>
                <a:gd name="T31" fmla="*/ 6 h 250"/>
                <a:gd name="T32" fmla="*/ 62 w 183"/>
                <a:gd name="T33" fmla="*/ 1 h 250"/>
                <a:gd name="T34" fmla="*/ 76 w 183"/>
                <a:gd name="T35" fmla="*/ 0 h 250"/>
                <a:gd name="T36" fmla="*/ 84 w 183"/>
                <a:gd name="T37" fmla="*/ 0 h 250"/>
                <a:gd name="T38" fmla="*/ 102 w 183"/>
                <a:gd name="T39" fmla="*/ 0 h 250"/>
                <a:gd name="T40" fmla="*/ 124 w 183"/>
                <a:gd name="T41" fmla="*/ 0 h 250"/>
                <a:gd name="T42" fmla="*/ 137 w 183"/>
                <a:gd name="T43" fmla="*/ 0 h 250"/>
                <a:gd name="T44" fmla="*/ 141 w 183"/>
                <a:gd name="T45" fmla="*/ 0 h 250"/>
                <a:gd name="T46" fmla="*/ 148 w 183"/>
                <a:gd name="T47" fmla="*/ 1 h 250"/>
                <a:gd name="T48" fmla="*/ 159 w 183"/>
                <a:gd name="T49" fmla="*/ 8 h 250"/>
                <a:gd name="T50" fmla="*/ 170 w 183"/>
                <a:gd name="T51" fmla="*/ 22 h 250"/>
                <a:gd name="T52" fmla="*/ 178 w 183"/>
                <a:gd name="T53" fmla="*/ 35 h 250"/>
                <a:gd name="T54" fmla="*/ 182 w 183"/>
                <a:gd name="T55" fmla="*/ 43 h 250"/>
                <a:gd name="T56" fmla="*/ 183 w 183"/>
                <a:gd name="T57" fmla="*/ 56 h 250"/>
                <a:gd name="T58" fmla="*/ 176 w 183"/>
                <a:gd name="T59" fmla="*/ 70 h 250"/>
                <a:gd name="T60" fmla="*/ 170 w 183"/>
                <a:gd name="T61" fmla="*/ 75 h 250"/>
                <a:gd name="T62" fmla="*/ 166 w 183"/>
                <a:gd name="T63" fmla="*/ 77 h 250"/>
                <a:gd name="T64" fmla="*/ 172 w 183"/>
                <a:gd name="T65" fmla="*/ 158 h 250"/>
                <a:gd name="T66" fmla="*/ 174 w 183"/>
                <a:gd name="T67" fmla="*/ 194 h 250"/>
                <a:gd name="T68" fmla="*/ 169 w 183"/>
                <a:gd name="T69" fmla="*/ 217 h 250"/>
                <a:gd name="T70" fmla="*/ 141 w 183"/>
                <a:gd name="T71" fmla="*/ 234 h 250"/>
                <a:gd name="T72" fmla="*/ 157 w 183"/>
                <a:gd name="T73" fmla="*/ 239 h 250"/>
                <a:gd name="T74" fmla="*/ 163 w 183"/>
                <a:gd name="T75" fmla="*/ 250 h 250"/>
                <a:gd name="T76" fmla="*/ 110 w 183"/>
                <a:gd name="T77" fmla="*/ 243 h 250"/>
                <a:gd name="T78" fmla="*/ 114 w 183"/>
                <a:gd name="T79" fmla="*/ 237 h 250"/>
                <a:gd name="T80" fmla="*/ 118 w 183"/>
                <a:gd name="T81" fmla="*/ 216 h 250"/>
                <a:gd name="T82" fmla="*/ 115 w 183"/>
                <a:gd name="T83" fmla="*/ 166 h 250"/>
                <a:gd name="T84" fmla="*/ 96 w 183"/>
                <a:gd name="T85" fmla="*/ 174 h 250"/>
                <a:gd name="T86" fmla="*/ 96 w 183"/>
                <a:gd name="T87" fmla="*/ 222 h 250"/>
                <a:gd name="T88" fmla="*/ 100 w 183"/>
                <a:gd name="T89" fmla="*/ 238 h 250"/>
                <a:gd name="T90" fmla="*/ 105 w 183"/>
                <a:gd name="T91" fmla="*/ 246 h 250"/>
                <a:gd name="T92" fmla="*/ 56 w 183"/>
                <a:gd name="T93" fmla="*/ 247 h 250"/>
                <a:gd name="T94" fmla="*/ 67 w 183"/>
                <a:gd name="T95" fmla="*/ 237 h 250"/>
                <a:gd name="T96" fmla="*/ 62 w 183"/>
                <a:gd name="T97" fmla="*/ 234 h 250"/>
                <a:gd name="T98" fmla="*/ 47 w 183"/>
                <a:gd name="T99" fmla="*/ 212 h 250"/>
                <a:gd name="T100" fmla="*/ 43 w 183"/>
                <a:gd name="T101" fmla="*/ 193 h 250"/>
                <a:gd name="T102" fmla="*/ 45 w 183"/>
                <a:gd name="T103" fmla="*/ 150 h 2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3"/>
                <a:gd name="T157" fmla="*/ 0 h 250"/>
                <a:gd name="T158" fmla="*/ 183 w 183"/>
                <a:gd name="T159" fmla="*/ 250 h 2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3" h="250">
                  <a:moveTo>
                    <a:pt x="60" y="51"/>
                  </a:moveTo>
                  <a:lnTo>
                    <a:pt x="57" y="53"/>
                  </a:lnTo>
                  <a:lnTo>
                    <a:pt x="55" y="56"/>
                  </a:lnTo>
                  <a:lnTo>
                    <a:pt x="52" y="58"/>
                  </a:lnTo>
                  <a:lnTo>
                    <a:pt x="49" y="61"/>
                  </a:lnTo>
                  <a:lnTo>
                    <a:pt x="47" y="64"/>
                  </a:lnTo>
                  <a:lnTo>
                    <a:pt x="44" y="68"/>
                  </a:lnTo>
                  <a:lnTo>
                    <a:pt x="42" y="72"/>
                  </a:lnTo>
                  <a:lnTo>
                    <a:pt x="39" y="75"/>
                  </a:lnTo>
                  <a:lnTo>
                    <a:pt x="38" y="79"/>
                  </a:lnTo>
                  <a:lnTo>
                    <a:pt x="36" y="82"/>
                  </a:lnTo>
                  <a:lnTo>
                    <a:pt x="34" y="85"/>
                  </a:lnTo>
                  <a:lnTo>
                    <a:pt x="33" y="87"/>
                  </a:lnTo>
                  <a:lnTo>
                    <a:pt x="32" y="90"/>
                  </a:lnTo>
                  <a:lnTo>
                    <a:pt x="31" y="91"/>
                  </a:lnTo>
                  <a:lnTo>
                    <a:pt x="30" y="92"/>
                  </a:lnTo>
                  <a:lnTo>
                    <a:pt x="30" y="93"/>
                  </a:lnTo>
                  <a:lnTo>
                    <a:pt x="32" y="95"/>
                  </a:lnTo>
                  <a:lnTo>
                    <a:pt x="34" y="98"/>
                  </a:lnTo>
                  <a:lnTo>
                    <a:pt x="35" y="100"/>
                  </a:lnTo>
                  <a:lnTo>
                    <a:pt x="36" y="102"/>
                  </a:lnTo>
                  <a:lnTo>
                    <a:pt x="37" y="104"/>
                  </a:lnTo>
                  <a:lnTo>
                    <a:pt x="38" y="106"/>
                  </a:lnTo>
                  <a:lnTo>
                    <a:pt x="38" y="107"/>
                  </a:lnTo>
                  <a:lnTo>
                    <a:pt x="39" y="109"/>
                  </a:lnTo>
                  <a:lnTo>
                    <a:pt x="39" y="110"/>
                  </a:lnTo>
                  <a:lnTo>
                    <a:pt x="39" y="112"/>
                  </a:lnTo>
                  <a:lnTo>
                    <a:pt x="38" y="113"/>
                  </a:lnTo>
                  <a:lnTo>
                    <a:pt x="36" y="114"/>
                  </a:lnTo>
                  <a:lnTo>
                    <a:pt x="35" y="114"/>
                  </a:lnTo>
                  <a:lnTo>
                    <a:pt x="32" y="114"/>
                  </a:lnTo>
                  <a:lnTo>
                    <a:pt x="30" y="113"/>
                  </a:lnTo>
                  <a:lnTo>
                    <a:pt x="29" y="113"/>
                  </a:lnTo>
                  <a:lnTo>
                    <a:pt x="27" y="112"/>
                  </a:lnTo>
                  <a:lnTo>
                    <a:pt x="26" y="111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6" y="91"/>
                  </a:lnTo>
                  <a:lnTo>
                    <a:pt x="1" y="89"/>
                  </a:lnTo>
                  <a:lnTo>
                    <a:pt x="2" y="85"/>
                  </a:lnTo>
                  <a:lnTo>
                    <a:pt x="4" y="80"/>
                  </a:lnTo>
                  <a:lnTo>
                    <a:pt x="6" y="75"/>
                  </a:lnTo>
                  <a:lnTo>
                    <a:pt x="9" y="70"/>
                  </a:lnTo>
                  <a:lnTo>
                    <a:pt x="11" y="64"/>
                  </a:lnTo>
                  <a:lnTo>
                    <a:pt x="14" y="59"/>
                  </a:lnTo>
                  <a:lnTo>
                    <a:pt x="16" y="53"/>
                  </a:lnTo>
                  <a:lnTo>
                    <a:pt x="19" y="48"/>
                  </a:lnTo>
                  <a:lnTo>
                    <a:pt x="22" y="43"/>
                  </a:lnTo>
                  <a:lnTo>
                    <a:pt x="25" y="38"/>
                  </a:lnTo>
                  <a:lnTo>
                    <a:pt x="28" y="33"/>
                  </a:lnTo>
                  <a:lnTo>
                    <a:pt x="30" y="29"/>
                  </a:lnTo>
                  <a:lnTo>
                    <a:pt x="33" y="25"/>
                  </a:lnTo>
                  <a:lnTo>
                    <a:pt x="35" y="21"/>
                  </a:lnTo>
                  <a:lnTo>
                    <a:pt x="37" y="18"/>
                  </a:lnTo>
                  <a:lnTo>
                    <a:pt x="39" y="16"/>
                  </a:lnTo>
                  <a:lnTo>
                    <a:pt x="40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4" y="10"/>
                  </a:lnTo>
                  <a:lnTo>
                    <a:pt x="46" y="8"/>
                  </a:lnTo>
                  <a:lnTo>
                    <a:pt x="49" y="6"/>
                  </a:lnTo>
                  <a:lnTo>
                    <a:pt x="51" y="5"/>
                  </a:lnTo>
                  <a:lnTo>
                    <a:pt x="54" y="4"/>
                  </a:lnTo>
                  <a:lnTo>
                    <a:pt x="58" y="2"/>
                  </a:lnTo>
                  <a:lnTo>
                    <a:pt x="62" y="1"/>
                  </a:lnTo>
                  <a:lnTo>
                    <a:pt x="66" y="1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1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3" y="3"/>
                  </a:lnTo>
                  <a:lnTo>
                    <a:pt x="156" y="5"/>
                  </a:lnTo>
                  <a:lnTo>
                    <a:pt x="159" y="8"/>
                  </a:lnTo>
                  <a:lnTo>
                    <a:pt x="162" y="11"/>
                  </a:lnTo>
                  <a:lnTo>
                    <a:pt x="165" y="15"/>
                  </a:lnTo>
                  <a:lnTo>
                    <a:pt x="167" y="18"/>
                  </a:lnTo>
                  <a:lnTo>
                    <a:pt x="170" y="22"/>
                  </a:lnTo>
                  <a:lnTo>
                    <a:pt x="172" y="25"/>
                  </a:lnTo>
                  <a:lnTo>
                    <a:pt x="174" y="29"/>
                  </a:lnTo>
                  <a:lnTo>
                    <a:pt x="176" y="32"/>
                  </a:lnTo>
                  <a:lnTo>
                    <a:pt x="178" y="35"/>
                  </a:lnTo>
                  <a:lnTo>
                    <a:pt x="179" y="38"/>
                  </a:lnTo>
                  <a:lnTo>
                    <a:pt x="180" y="40"/>
                  </a:lnTo>
                  <a:lnTo>
                    <a:pt x="181" y="42"/>
                  </a:lnTo>
                  <a:lnTo>
                    <a:pt x="182" y="43"/>
                  </a:lnTo>
                  <a:lnTo>
                    <a:pt x="183" y="48"/>
                  </a:lnTo>
                  <a:lnTo>
                    <a:pt x="183" y="52"/>
                  </a:lnTo>
                  <a:lnTo>
                    <a:pt x="183" y="56"/>
                  </a:lnTo>
                  <a:lnTo>
                    <a:pt x="182" y="60"/>
                  </a:lnTo>
                  <a:lnTo>
                    <a:pt x="180" y="63"/>
                  </a:lnTo>
                  <a:lnTo>
                    <a:pt x="178" y="67"/>
                  </a:lnTo>
                  <a:lnTo>
                    <a:pt x="176" y="70"/>
                  </a:lnTo>
                  <a:lnTo>
                    <a:pt x="173" y="72"/>
                  </a:lnTo>
                  <a:lnTo>
                    <a:pt x="172" y="73"/>
                  </a:lnTo>
                  <a:lnTo>
                    <a:pt x="171" y="74"/>
                  </a:lnTo>
                  <a:lnTo>
                    <a:pt x="170" y="75"/>
                  </a:lnTo>
                  <a:lnTo>
                    <a:pt x="169" y="76"/>
                  </a:lnTo>
                  <a:lnTo>
                    <a:pt x="168" y="76"/>
                  </a:lnTo>
                  <a:lnTo>
                    <a:pt x="167" y="77"/>
                  </a:lnTo>
                  <a:lnTo>
                    <a:pt x="166" y="77"/>
                  </a:lnTo>
                  <a:lnTo>
                    <a:pt x="165" y="78"/>
                  </a:lnTo>
                  <a:lnTo>
                    <a:pt x="178" y="150"/>
                  </a:lnTo>
                  <a:lnTo>
                    <a:pt x="170" y="150"/>
                  </a:lnTo>
                  <a:lnTo>
                    <a:pt x="172" y="158"/>
                  </a:lnTo>
                  <a:lnTo>
                    <a:pt x="173" y="170"/>
                  </a:lnTo>
                  <a:lnTo>
                    <a:pt x="174" y="182"/>
                  </a:lnTo>
                  <a:lnTo>
                    <a:pt x="175" y="189"/>
                  </a:lnTo>
                  <a:lnTo>
                    <a:pt x="174" y="194"/>
                  </a:lnTo>
                  <a:lnTo>
                    <a:pt x="174" y="200"/>
                  </a:lnTo>
                  <a:lnTo>
                    <a:pt x="173" y="205"/>
                  </a:lnTo>
                  <a:lnTo>
                    <a:pt x="172" y="211"/>
                  </a:lnTo>
                  <a:lnTo>
                    <a:pt x="169" y="217"/>
                  </a:lnTo>
                  <a:lnTo>
                    <a:pt x="166" y="223"/>
                  </a:lnTo>
                  <a:lnTo>
                    <a:pt x="161" y="229"/>
                  </a:lnTo>
                  <a:lnTo>
                    <a:pt x="155" y="234"/>
                  </a:lnTo>
                  <a:lnTo>
                    <a:pt x="141" y="234"/>
                  </a:lnTo>
                  <a:lnTo>
                    <a:pt x="146" y="234"/>
                  </a:lnTo>
                  <a:lnTo>
                    <a:pt x="150" y="235"/>
                  </a:lnTo>
                  <a:lnTo>
                    <a:pt x="154" y="237"/>
                  </a:lnTo>
                  <a:lnTo>
                    <a:pt x="157" y="239"/>
                  </a:lnTo>
                  <a:lnTo>
                    <a:pt x="159" y="241"/>
                  </a:lnTo>
                  <a:lnTo>
                    <a:pt x="161" y="244"/>
                  </a:lnTo>
                  <a:lnTo>
                    <a:pt x="162" y="247"/>
                  </a:lnTo>
                  <a:lnTo>
                    <a:pt x="163" y="250"/>
                  </a:lnTo>
                  <a:lnTo>
                    <a:pt x="109" y="250"/>
                  </a:lnTo>
                  <a:lnTo>
                    <a:pt x="109" y="248"/>
                  </a:lnTo>
                  <a:lnTo>
                    <a:pt x="110" y="245"/>
                  </a:lnTo>
                  <a:lnTo>
                    <a:pt x="110" y="243"/>
                  </a:lnTo>
                  <a:lnTo>
                    <a:pt x="112" y="241"/>
                  </a:lnTo>
                  <a:lnTo>
                    <a:pt x="113" y="240"/>
                  </a:lnTo>
                  <a:lnTo>
                    <a:pt x="114" y="238"/>
                  </a:lnTo>
                  <a:lnTo>
                    <a:pt x="114" y="237"/>
                  </a:lnTo>
                  <a:lnTo>
                    <a:pt x="115" y="236"/>
                  </a:lnTo>
                  <a:lnTo>
                    <a:pt x="116" y="232"/>
                  </a:lnTo>
                  <a:lnTo>
                    <a:pt x="117" y="225"/>
                  </a:lnTo>
                  <a:lnTo>
                    <a:pt x="118" y="216"/>
                  </a:lnTo>
                  <a:lnTo>
                    <a:pt x="119" y="206"/>
                  </a:lnTo>
                  <a:lnTo>
                    <a:pt x="119" y="194"/>
                  </a:lnTo>
                  <a:lnTo>
                    <a:pt x="117" y="181"/>
                  </a:lnTo>
                  <a:lnTo>
                    <a:pt x="115" y="166"/>
                  </a:lnTo>
                  <a:lnTo>
                    <a:pt x="111" y="150"/>
                  </a:lnTo>
                  <a:lnTo>
                    <a:pt x="100" y="150"/>
                  </a:lnTo>
                  <a:lnTo>
                    <a:pt x="98" y="161"/>
                  </a:lnTo>
                  <a:lnTo>
                    <a:pt x="96" y="174"/>
                  </a:lnTo>
                  <a:lnTo>
                    <a:pt x="95" y="187"/>
                  </a:lnTo>
                  <a:lnTo>
                    <a:pt x="95" y="200"/>
                  </a:lnTo>
                  <a:lnTo>
                    <a:pt x="95" y="212"/>
                  </a:lnTo>
                  <a:lnTo>
                    <a:pt x="96" y="222"/>
                  </a:lnTo>
                  <a:lnTo>
                    <a:pt x="97" y="230"/>
                  </a:lnTo>
                  <a:lnTo>
                    <a:pt x="99" y="235"/>
                  </a:lnTo>
                  <a:lnTo>
                    <a:pt x="99" y="236"/>
                  </a:lnTo>
                  <a:lnTo>
                    <a:pt x="100" y="238"/>
                  </a:lnTo>
                  <a:lnTo>
                    <a:pt x="101" y="239"/>
                  </a:lnTo>
                  <a:lnTo>
                    <a:pt x="103" y="241"/>
                  </a:lnTo>
                  <a:lnTo>
                    <a:pt x="104" y="244"/>
                  </a:lnTo>
                  <a:lnTo>
                    <a:pt x="105" y="246"/>
                  </a:lnTo>
                  <a:lnTo>
                    <a:pt x="105" y="248"/>
                  </a:lnTo>
                  <a:lnTo>
                    <a:pt x="105" y="250"/>
                  </a:lnTo>
                  <a:lnTo>
                    <a:pt x="56" y="250"/>
                  </a:lnTo>
                  <a:lnTo>
                    <a:pt x="56" y="247"/>
                  </a:lnTo>
                  <a:lnTo>
                    <a:pt x="58" y="244"/>
                  </a:lnTo>
                  <a:lnTo>
                    <a:pt x="60" y="241"/>
                  </a:lnTo>
                  <a:lnTo>
                    <a:pt x="63" y="239"/>
                  </a:lnTo>
                  <a:lnTo>
                    <a:pt x="67" y="237"/>
                  </a:lnTo>
                  <a:lnTo>
                    <a:pt x="71" y="236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62" y="234"/>
                  </a:lnTo>
                  <a:lnTo>
                    <a:pt x="57" y="229"/>
                  </a:lnTo>
                  <a:lnTo>
                    <a:pt x="53" y="224"/>
                  </a:lnTo>
                  <a:lnTo>
                    <a:pt x="49" y="218"/>
                  </a:lnTo>
                  <a:lnTo>
                    <a:pt x="47" y="212"/>
                  </a:lnTo>
                  <a:lnTo>
                    <a:pt x="45" y="207"/>
                  </a:lnTo>
                  <a:lnTo>
                    <a:pt x="44" y="201"/>
                  </a:lnTo>
                  <a:lnTo>
                    <a:pt x="43" y="197"/>
                  </a:lnTo>
                  <a:lnTo>
                    <a:pt x="43" y="193"/>
                  </a:lnTo>
                  <a:lnTo>
                    <a:pt x="43" y="184"/>
                  </a:lnTo>
                  <a:lnTo>
                    <a:pt x="43" y="171"/>
                  </a:lnTo>
                  <a:lnTo>
                    <a:pt x="44" y="158"/>
                  </a:lnTo>
                  <a:lnTo>
                    <a:pt x="45" y="150"/>
                  </a:lnTo>
                  <a:lnTo>
                    <a:pt x="41" y="150"/>
                  </a:lnTo>
                  <a:lnTo>
                    <a:pt x="6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6" name="Freeform 9"/>
            <p:cNvSpPr>
              <a:spLocks/>
            </p:cNvSpPr>
            <p:nvPr/>
          </p:nvSpPr>
          <p:spPr bwMode="auto">
            <a:xfrm>
              <a:off x="4705350" y="4225928"/>
              <a:ext cx="73025" cy="125413"/>
            </a:xfrm>
            <a:custGeom>
              <a:avLst/>
              <a:gdLst>
                <a:gd name="T0" fmla="*/ 3 w 46"/>
                <a:gd name="T1" fmla="*/ 0 h 79"/>
                <a:gd name="T2" fmla="*/ 2 w 46"/>
                <a:gd name="T3" fmla="*/ 13 h 79"/>
                <a:gd name="T4" fmla="*/ 1 w 46"/>
                <a:gd name="T5" fmla="*/ 25 h 79"/>
                <a:gd name="T6" fmla="*/ 0 w 46"/>
                <a:gd name="T7" fmla="*/ 36 h 79"/>
                <a:gd name="T8" fmla="*/ 1 w 46"/>
                <a:gd name="T9" fmla="*/ 49 h 79"/>
                <a:gd name="T10" fmla="*/ 3 w 46"/>
                <a:gd name="T11" fmla="*/ 57 h 79"/>
                <a:gd name="T12" fmla="*/ 6 w 46"/>
                <a:gd name="T13" fmla="*/ 64 h 79"/>
                <a:gd name="T14" fmla="*/ 8 w 46"/>
                <a:gd name="T15" fmla="*/ 69 h 79"/>
                <a:gd name="T16" fmla="*/ 11 w 46"/>
                <a:gd name="T17" fmla="*/ 73 h 79"/>
                <a:gd name="T18" fmla="*/ 13 w 46"/>
                <a:gd name="T19" fmla="*/ 76 h 79"/>
                <a:gd name="T20" fmla="*/ 15 w 46"/>
                <a:gd name="T21" fmla="*/ 77 h 79"/>
                <a:gd name="T22" fmla="*/ 16 w 46"/>
                <a:gd name="T23" fmla="*/ 78 h 79"/>
                <a:gd name="T24" fmla="*/ 16 w 46"/>
                <a:gd name="T25" fmla="*/ 79 h 79"/>
                <a:gd name="T26" fmla="*/ 44 w 46"/>
                <a:gd name="T27" fmla="*/ 79 h 79"/>
                <a:gd name="T28" fmla="*/ 43 w 46"/>
                <a:gd name="T29" fmla="*/ 77 h 79"/>
                <a:gd name="T30" fmla="*/ 42 w 46"/>
                <a:gd name="T31" fmla="*/ 72 h 79"/>
                <a:gd name="T32" fmla="*/ 42 w 46"/>
                <a:gd name="T33" fmla="*/ 65 h 79"/>
                <a:gd name="T34" fmla="*/ 41 w 46"/>
                <a:gd name="T35" fmla="*/ 55 h 79"/>
                <a:gd name="T36" fmla="*/ 40 w 46"/>
                <a:gd name="T37" fmla="*/ 43 h 79"/>
                <a:gd name="T38" fmla="*/ 41 w 46"/>
                <a:gd name="T39" fmla="*/ 30 h 79"/>
                <a:gd name="T40" fmla="*/ 43 w 46"/>
                <a:gd name="T41" fmla="*/ 15 h 79"/>
                <a:gd name="T42" fmla="*/ 46 w 46"/>
                <a:gd name="T43" fmla="*/ 0 h 79"/>
                <a:gd name="T44" fmla="*/ 3 w 46"/>
                <a:gd name="T45" fmla="*/ 0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79"/>
                <a:gd name="T71" fmla="*/ 46 w 46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79">
                  <a:moveTo>
                    <a:pt x="3" y="0"/>
                  </a:moveTo>
                  <a:lnTo>
                    <a:pt x="2" y="13"/>
                  </a:lnTo>
                  <a:lnTo>
                    <a:pt x="1" y="25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6" y="64"/>
                  </a:lnTo>
                  <a:lnTo>
                    <a:pt x="8" y="69"/>
                  </a:lnTo>
                  <a:lnTo>
                    <a:pt x="11" y="73"/>
                  </a:lnTo>
                  <a:lnTo>
                    <a:pt x="13" y="76"/>
                  </a:lnTo>
                  <a:lnTo>
                    <a:pt x="15" y="77"/>
                  </a:lnTo>
                  <a:lnTo>
                    <a:pt x="16" y="78"/>
                  </a:lnTo>
                  <a:lnTo>
                    <a:pt x="16" y="79"/>
                  </a:lnTo>
                  <a:lnTo>
                    <a:pt x="44" y="79"/>
                  </a:lnTo>
                  <a:lnTo>
                    <a:pt x="43" y="77"/>
                  </a:lnTo>
                  <a:lnTo>
                    <a:pt x="42" y="72"/>
                  </a:lnTo>
                  <a:lnTo>
                    <a:pt x="42" y="65"/>
                  </a:lnTo>
                  <a:lnTo>
                    <a:pt x="41" y="55"/>
                  </a:lnTo>
                  <a:lnTo>
                    <a:pt x="40" y="43"/>
                  </a:lnTo>
                  <a:lnTo>
                    <a:pt x="41" y="30"/>
                  </a:lnTo>
                  <a:lnTo>
                    <a:pt x="43" y="15"/>
                  </a:lnTo>
                  <a:lnTo>
                    <a:pt x="4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C7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7" name="Freeform 10"/>
            <p:cNvSpPr>
              <a:spLocks/>
            </p:cNvSpPr>
            <p:nvPr/>
          </p:nvSpPr>
          <p:spPr bwMode="auto">
            <a:xfrm>
              <a:off x="4816475" y="4225928"/>
              <a:ext cx="80962" cy="125413"/>
            </a:xfrm>
            <a:custGeom>
              <a:avLst/>
              <a:gdLst>
                <a:gd name="T0" fmla="*/ 0 w 51"/>
                <a:gd name="T1" fmla="*/ 0 h 79"/>
                <a:gd name="T2" fmla="*/ 4 w 51"/>
                <a:gd name="T3" fmla="*/ 13 h 79"/>
                <a:gd name="T4" fmla="*/ 6 w 51"/>
                <a:gd name="T5" fmla="*/ 26 h 79"/>
                <a:gd name="T6" fmla="*/ 7 w 51"/>
                <a:gd name="T7" fmla="*/ 39 h 79"/>
                <a:gd name="T8" fmla="*/ 7 w 51"/>
                <a:gd name="T9" fmla="*/ 51 h 79"/>
                <a:gd name="T10" fmla="*/ 7 w 51"/>
                <a:gd name="T11" fmla="*/ 62 h 79"/>
                <a:gd name="T12" fmla="*/ 6 w 51"/>
                <a:gd name="T13" fmla="*/ 71 h 79"/>
                <a:gd name="T14" fmla="*/ 5 w 51"/>
                <a:gd name="T15" fmla="*/ 77 h 79"/>
                <a:gd name="T16" fmla="*/ 5 w 51"/>
                <a:gd name="T17" fmla="*/ 79 h 79"/>
                <a:gd name="T18" fmla="*/ 32 w 51"/>
                <a:gd name="T19" fmla="*/ 79 h 79"/>
                <a:gd name="T20" fmla="*/ 33 w 51"/>
                <a:gd name="T21" fmla="*/ 79 h 79"/>
                <a:gd name="T22" fmla="*/ 34 w 51"/>
                <a:gd name="T23" fmla="*/ 78 h 79"/>
                <a:gd name="T24" fmla="*/ 36 w 51"/>
                <a:gd name="T25" fmla="*/ 77 h 79"/>
                <a:gd name="T26" fmla="*/ 38 w 51"/>
                <a:gd name="T27" fmla="*/ 75 h 79"/>
                <a:gd name="T28" fmla="*/ 41 w 51"/>
                <a:gd name="T29" fmla="*/ 71 h 79"/>
                <a:gd name="T30" fmla="*/ 44 w 51"/>
                <a:gd name="T31" fmla="*/ 67 h 79"/>
                <a:gd name="T32" fmla="*/ 46 w 51"/>
                <a:gd name="T33" fmla="*/ 61 h 79"/>
                <a:gd name="T34" fmla="*/ 49 w 51"/>
                <a:gd name="T35" fmla="*/ 54 h 79"/>
                <a:gd name="T36" fmla="*/ 50 w 51"/>
                <a:gd name="T37" fmla="*/ 48 h 79"/>
                <a:gd name="T38" fmla="*/ 51 w 51"/>
                <a:gd name="T39" fmla="*/ 42 h 79"/>
                <a:gd name="T40" fmla="*/ 51 w 51"/>
                <a:gd name="T41" fmla="*/ 35 h 79"/>
                <a:gd name="T42" fmla="*/ 50 w 51"/>
                <a:gd name="T43" fmla="*/ 28 h 79"/>
                <a:gd name="T44" fmla="*/ 49 w 51"/>
                <a:gd name="T45" fmla="*/ 21 h 79"/>
                <a:gd name="T46" fmla="*/ 48 w 51"/>
                <a:gd name="T47" fmla="*/ 13 h 79"/>
                <a:gd name="T48" fmla="*/ 47 w 51"/>
                <a:gd name="T49" fmla="*/ 6 h 79"/>
                <a:gd name="T50" fmla="*/ 46 w 51"/>
                <a:gd name="T51" fmla="*/ 0 h 79"/>
                <a:gd name="T52" fmla="*/ 0 w 51"/>
                <a:gd name="T53" fmla="*/ 0 h 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"/>
                <a:gd name="T82" fmla="*/ 0 h 79"/>
                <a:gd name="T83" fmla="*/ 51 w 51"/>
                <a:gd name="T84" fmla="*/ 79 h 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" h="79">
                  <a:moveTo>
                    <a:pt x="0" y="0"/>
                  </a:moveTo>
                  <a:lnTo>
                    <a:pt x="4" y="13"/>
                  </a:lnTo>
                  <a:lnTo>
                    <a:pt x="6" y="26"/>
                  </a:lnTo>
                  <a:lnTo>
                    <a:pt x="7" y="39"/>
                  </a:lnTo>
                  <a:lnTo>
                    <a:pt x="7" y="51"/>
                  </a:lnTo>
                  <a:lnTo>
                    <a:pt x="7" y="62"/>
                  </a:lnTo>
                  <a:lnTo>
                    <a:pt x="6" y="71"/>
                  </a:lnTo>
                  <a:lnTo>
                    <a:pt x="5" y="77"/>
                  </a:lnTo>
                  <a:lnTo>
                    <a:pt x="5" y="79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4" y="78"/>
                  </a:lnTo>
                  <a:lnTo>
                    <a:pt x="36" y="77"/>
                  </a:lnTo>
                  <a:lnTo>
                    <a:pt x="38" y="75"/>
                  </a:lnTo>
                  <a:lnTo>
                    <a:pt x="41" y="71"/>
                  </a:lnTo>
                  <a:lnTo>
                    <a:pt x="44" y="67"/>
                  </a:lnTo>
                  <a:lnTo>
                    <a:pt x="46" y="61"/>
                  </a:lnTo>
                  <a:lnTo>
                    <a:pt x="49" y="54"/>
                  </a:lnTo>
                  <a:lnTo>
                    <a:pt x="50" y="48"/>
                  </a:lnTo>
                  <a:lnTo>
                    <a:pt x="51" y="42"/>
                  </a:lnTo>
                  <a:lnTo>
                    <a:pt x="51" y="35"/>
                  </a:lnTo>
                  <a:lnTo>
                    <a:pt x="50" y="28"/>
                  </a:lnTo>
                  <a:lnTo>
                    <a:pt x="49" y="21"/>
                  </a:lnTo>
                  <a:lnTo>
                    <a:pt x="48" y="13"/>
                  </a:lnTo>
                  <a:lnTo>
                    <a:pt x="47" y="6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8" name="Freeform 11"/>
            <p:cNvSpPr>
              <a:spLocks/>
            </p:cNvSpPr>
            <p:nvPr/>
          </p:nvSpPr>
          <p:spPr bwMode="auto">
            <a:xfrm>
              <a:off x="4752975" y="3933828"/>
              <a:ext cx="96837" cy="85725"/>
            </a:xfrm>
            <a:custGeom>
              <a:avLst/>
              <a:gdLst>
                <a:gd name="T0" fmla="*/ 61 w 61"/>
                <a:gd name="T1" fmla="*/ 53 h 54"/>
                <a:gd name="T2" fmla="*/ 61 w 61"/>
                <a:gd name="T3" fmla="*/ 0 h 54"/>
                <a:gd name="T4" fmla="*/ 0 w 61"/>
                <a:gd name="T5" fmla="*/ 12 h 54"/>
                <a:gd name="T6" fmla="*/ 0 w 61"/>
                <a:gd name="T7" fmla="*/ 54 h 54"/>
                <a:gd name="T8" fmla="*/ 61 w 61"/>
                <a:gd name="T9" fmla="*/ 5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54"/>
                <a:gd name="T17" fmla="*/ 61 w 6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54">
                  <a:moveTo>
                    <a:pt x="61" y="53"/>
                  </a:moveTo>
                  <a:lnTo>
                    <a:pt x="61" y="0"/>
                  </a:lnTo>
                  <a:lnTo>
                    <a:pt x="0" y="12"/>
                  </a:lnTo>
                  <a:lnTo>
                    <a:pt x="0" y="54"/>
                  </a:lnTo>
                  <a:lnTo>
                    <a:pt x="61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9" name="Rectangle 12"/>
            <p:cNvSpPr>
              <a:spLocks noChangeArrowheads="1"/>
            </p:cNvSpPr>
            <p:nvPr/>
          </p:nvSpPr>
          <p:spPr bwMode="auto">
            <a:xfrm>
              <a:off x="4762500" y="3948115"/>
              <a:ext cx="73025" cy="39688"/>
            </a:xfrm>
            <a:prstGeom prst="rect">
              <a:avLst/>
            </a:prstGeom>
            <a:solidFill>
              <a:srgbClr val="AFAA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16420" name="Freeform 13"/>
            <p:cNvSpPr>
              <a:spLocks/>
            </p:cNvSpPr>
            <p:nvPr/>
          </p:nvSpPr>
          <p:spPr bwMode="auto">
            <a:xfrm>
              <a:off x="4692650" y="3802065"/>
              <a:ext cx="195262" cy="174625"/>
            </a:xfrm>
            <a:custGeom>
              <a:avLst/>
              <a:gdLst>
                <a:gd name="T0" fmla="*/ 105 w 123"/>
                <a:gd name="T1" fmla="*/ 33 h 110"/>
                <a:gd name="T2" fmla="*/ 105 w 123"/>
                <a:gd name="T3" fmla="*/ 33 h 110"/>
                <a:gd name="T4" fmla="*/ 103 w 123"/>
                <a:gd name="T5" fmla="*/ 30 h 110"/>
                <a:gd name="T6" fmla="*/ 99 w 123"/>
                <a:gd name="T7" fmla="*/ 23 h 110"/>
                <a:gd name="T8" fmla="*/ 94 w 123"/>
                <a:gd name="T9" fmla="*/ 17 h 110"/>
                <a:gd name="T10" fmla="*/ 88 w 123"/>
                <a:gd name="T11" fmla="*/ 11 h 110"/>
                <a:gd name="T12" fmla="*/ 82 w 123"/>
                <a:gd name="T13" fmla="*/ 7 h 110"/>
                <a:gd name="T14" fmla="*/ 74 w 123"/>
                <a:gd name="T15" fmla="*/ 4 h 110"/>
                <a:gd name="T16" fmla="*/ 67 w 123"/>
                <a:gd name="T17" fmla="*/ 1 h 110"/>
                <a:gd name="T18" fmla="*/ 59 w 123"/>
                <a:gd name="T19" fmla="*/ 0 h 110"/>
                <a:gd name="T20" fmla="*/ 49 w 123"/>
                <a:gd name="T21" fmla="*/ 0 h 110"/>
                <a:gd name="T22" fmla="*/ 38 w 123"/>
                <a:gd name="T23" fmla="*/ 2 h 110"/>
                <a:gd name="T24" fmla="*/ 28 w 123"/>
                <a:gd name="T25" fmla="*/ 6 h 110"/>
                <a:gd name="T26" fmla="*/ 20 w 123"/>
                <a:gd name="T27" fmla="*/ 12 h 110"/>
                <a:gd name="T28" fmla="*/ 12 w 123"/>
                <a:gd name="T29" fmla="*/ 20 h 110"/>
                <a:gd name="T30" fmla="*/ 6 w 123"/>
                <a:gd name="T31" fmla="*/ 29 h 110"/>
                <a:gd name="T32" fmla="*/ 2 w 123"/>
                <a:gd name="T33" fmla="*/ 38 h 110"/>
                <a:gd name="T34" fmla="*/ 0 w 123"/>
                <a:gd name="T35" fmla="*/ 49 h 110"/>
                <a:gd name="T36" fmla="*/ 0 w 123"/>
                <a:gd name="T37" fmla="*/ 61 h 110"/>
                <a:gd name="T38" fmla="*/ 2 w 123"/>
                <a:gd name="T39" fmla="*/ 71 h 110"/>
                <a:gd name="T40" fmla="*/ 6 w 123"/>
                <a:gd name="T41" fmla="*/ 81 h 110"/>
                <a:gd name="T42" fmla="*/ 12 w 123"/>
                <a:gd name="T43" fmla="*/ 90 h 110"/>
                <a:gd name="T44" fmla="*/ 20 w 123"/>
                <a:gd name="T45" fmla="*/ 98 h 110"/>
                <a:gd name="T46" fmla="*/ 28 w 123"/>
                <a:gd name="T47" fmla="*/ 103 h 110"/>
                <a:gd name="T48" fmla="*/ 38 w 123"/>
                <a:gd name="T49" fmla="*/ 108 h 110"/>
                <a:gd name="T50" fmla="*/ 49 w 123"/>
                <a:gd name="T51" fmla="*/ 110 h 110"/>
                <a:gd name="T52" fmla="*/ 58 w 123"/>
                <a:gd name="T53" fmla="*/ 110 h 110"/>
                <a:gd name="T54" fmla="*/ 66 w 123"/>
                <a:gd name="T55" fmla="*/ 109 h 110"/>
                <a:gd name="T56" fmla="*/ 73 w 123"/>
                <a:gd name="T57" fmla="*/ 107 h 110"/>
                <a:gd name="T58" fmla="*/ 80 w 123"/>
                <a:gd name="T59" fmla="*/ 104 h 110"/>
                <a:gd name="T60" fmla="*/ 87 w 123"/>
                <a:gd name="T61" fmla="*/ 99 h 110"/>
                <a:gd name="T62" fmla="*/ 93 w 123"/>
                <a:gd name="T63" fmla="*/ 95 h 110"/>
                <a:gd name="T64" fmla="*/ 97 w 123"/>
                <a:gd name="T65" fmla="*/ 89 h 110"/>
                <a:gd name="T66" fmla="*/ 102 w 123"/>
                <a:gd name="T67" fmla="*/ 83 h 110"/>
                <a:gd name="T68" fmla="*/ 104 w 123"/>
                <a:gd name="T69" fmla="*/ 80 h 110"/>
                <a:gd name="T70" fmla="*/ 105 w 123"/>
                <a:gd name="T71" fmla="*/ 80 h 110"/>
                <a:gd name="T72" fmla="*/ 109 w 123"/>
                <a:gd name="T73" fmla="*/ 79 h 110"/>
                <a:gd name="T74" fmla="*/ 115 w 123"/>
                <a:gd name="T75" fmla="*/ 76 h 110"/>
                <a:gd name="T76" fmla="*/ 120 w 123"/>
                <a:gd name="T77" fmla="*/ 69 h 110"/>
                <a:gd name="T78" fmla="*/ 123 w 123"/>
                <a:gd name="T79" fmla="*/ 61 h 110"/>
                <a:gd name="T80" fmla="*/ 123 w 123"/>
                <a:gd name="T81" fmla="*/ 52 h 110"/>
                <a:gd name="T82" fmla="*/ 120 w 123"/>
                <a:gd name="T83" fmla="*/ 43 h 110"/>
                <a:gd name="T84" fmla="*/ 115 w 123"/>
                <a:gd name="T85" fmla="*/ 37 h 110"/>
                <a:gd name="T86" fmla="*/ 109 w 123"/>
                <a:gd name="T87" fmla="*/ 34 h 1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"/>
                <a:gd name="T133" fmla="*/ 0 h 110"/>
                <a:gd name="T134" fmla="*/ 123 w 123"/>
                <a:gd name="T135" fmla="*/ 110 h 1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" h="110">
                  <a:moveTo>
                    <a:pt x="105" y="33"/>
                  </a:moveTo>
                  <a:lnTo>
                    <a:pt x="105" y="33"/>
                  </a:lnTo>
                  <a:lnTo>
                    <a:pt x="103" y="30"/>
                  </a:lnTo>
                  <a:lnTo>
                    <a:pt x="101" y="26"/>
                  </a:lnTo>
                  <a:lnTo>
                    <a:pt x="99" y="23"/>
                  </a:lnTo>
                  <a:lnTo>
                    <a:pt x="97" y="20"/>
                  </a:lnTo>
                  <a:lnTo>
                    <a:pt x="94" y="17"/>
                  </a:lnTo>
                  <a:lnTo>
                    <a:pt x="91" y="14"/>
                  </a:lnTo>
                  <a:lnTo>
                    <a:pt x="88" y="11"/>
                  </a:lnTo>
                  <a:lnTo>
                    <a:pt x="85" y="9"/>
                  </a:lnTo>
                  <a:lnTo>
                    <a:pt x="82" y="7"/>
                  </a:lnTo>
                  <a:lnTo>
                    <a:pt x="78" y="5"/>
                  </a:lnTo>
                  <a:lnTo>
                    <a:pt x="74" y="4"/>
                  </a:lnTo>
                  <a:lnTo>
                    <a:pt x="71" y="2"/>
                  </a:lnTo>
                  <a:lnTo>
                    <a:pt x="67" y="1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38" y="2"/>
                  </a:lnTo>
                  <a:lnTo>
                    <a:pt x="33" y="4"/>
                  </a:lnTo>
                  <a:lnTo>
                    <a:pt x="28" y="6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9" y="24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8"/>
                  </a:lnTo>
                  <a:lnTo>
                    <a:pt x="1" y="44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2" y="71"/>
                  </a:lnTo>
                  <a:lnTo>
                    <a:pt x="4" y="76"/>
                  </a:lnTo>
                  <a:lnTo>
                    <a:pt x="6" y="81"/>
                  </a:lnTo>
                  <a:lnTo>
                    <a:pt x="9" y="86"/>
                  </a:lnTo>
                  <a:lnTo>
                    <a:pt x="12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4" y="101"/>
                  </a:lnTo>
                  <a:lnTo>
                    <a:pt x="28" y="103"/>
                  </a:lnTo>
                  <a:lnTo>
                    <a:pt x="33" y="106"/>
                  </a:lnTo>
                  <a:lnTo>
                    <a:pt x="38" y="108"/>
                  </a:lnTo>
                  <a:lnTo>
                    <a:pt x="43" y="109"/>
                  </a:lnTo>
                  <a:lnTo>
                    <a:pt x="49" y="110"/>
                  </a:lnTo>
                  <a:lnTo>
                    <a:pt x="54" y="110"/>
                  </a:lnTo>
                  <a:lnTo>
                    <a:pt x="58" y="110"/>
                  </a:lnTo>
                  <a:lnTo>
                    <a:pt x="62" y="110"/>
                  </a:lnTo>
                  <a:lnTo>
                    <a:pt x="66" y="109"/>
                  </a:lnTo>
                  <a:lnTo>
                    <a:pt x="70" y="108"/>
                  </a:lnTo>
                  <a:lnTo>
                    <a:pt x="73" y="107"/>
                  </a:lnTo>
                  <a:lnTo>
                    <a:pt x="77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7" y="99"/>
                  </a:lnTo>
                  <a:lnTo>
                    <a:pt x="90" y="97"/>
                  </a:lnTo>
                  <a:lnTo>
                    <a:pt x="93" y="95"/>
                  </a:lnTo>
                  <a:lnTo>
                    <a:pt x="95" y="92"/>
                  </a:lnTo>
                  <a:lnTo>
                    <a:pt x="97" y="89"/>
                  </a:lnTo>
                  <a:lnTo>
                    <a:pt x="100" y="86"/>
                  </a:lnTo>
                  <a:lnTo>
                    <a:pt x="102" y="83"/>
                  </a:lnTo>
                  <a:lnTo>
                    <a:pt x="103" y="79"/>
                  </a:lnTo>
                  <a:lnTo>
                    <a:pt x="104" y="80"/>
                  </a:lnTo>
                  <a:lnTo>
                    <a:pt x="105" y="80"/>
                  </a:lnTo>
                  <a:lnTo>
                    <a:pt x="109" y="79"/>
                  </a:lnTo>
                  <a:lnTo>
                    <a:pt x="112" y="78"/>
                  </a:lnTo>
                  <a:lnTo>
                    <a:pt x="115" y="76"/>
                  </a:lnTo>
                  <a:lnTo>
                    <a:pt x="118" y="73"/>
                  </a:lnTo>
                  <a:lnTo>
                    <a:pt x="120" y="69"/>
                  </a:lnTo>
                  <a:lnTo>
                    <a:pt x="122" y="65"/>
                  </a:lnTo>
                  <a:lnTo>
                    <a:pt x="123" y="61"/>
                  </a:lnTo>
                  <a:lnTo>
                    <a:pt x="123" y="56"/>
                  </a:lnTo>
                  <a:lnTo>
                    <a:pt x="123" y="52"/>
                  </a:lnTo>
                  <a:lnTo>
                    <a:pt x="122" y="47"/>
                  </a:lnTo>
                  <a:lnTo>
                    <a:pt x="120" y="43"/>
                  </a:lnTo>
                  <a:lnTo>
                    <a:pt x="118" y="40"/>
                  </a:lnTo>
                  <a:lnTo>
                    <a:pt x="115" y="37"/>
                  </a:lnTo>
                  <a:lnTo>
                    <a:pt x="112" y="35"/>
                  </a:lnTo>
                  <a:lnTo>
                    <a:pt x="109" y="34"/>
                  </a:lnTo>
                  <a:lnTo>
                    <a:pt x="10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21" name="Freeform 14"/>
            <p:cNvSpPr>
              <a:spLocks/>
            </p:cNvSpPr>
            <p:nvPr/>
          </p:nvSpPr>
          <p:spPr bwMode="auto">
            <a:xfrm>
              <a:off x="4705350" y="3814765"/>
              <a:ext cx="171450" cy="149225"/>
            </a:xfrm>
            <a:custGeom>
              <a:avLst/>
              <a:gdLst>
                <a:gd name="T0" fmla="*/ 97 w 108"/>
                <a:gd name="T1" fmla="*/ 36 h 94"/>
                <a:gd name="T2" fmla="*/ 95 w 108"/>
                <a:gd name="T3" fmla="*/ 36 h 94"/>
                <a:gd name="T4" fmla="*/ 94 w 108"/>
                <a:gd name="T5" fmla="*/ 37 h 94"/>
                <a:gd name="T6" fmla="*/ 92 w 108"/>
                <a:gd name="T7" fmla="*/ 38 h 94"/>
                <a:gd name="T8" fmla="*/ 91 w 108"/>
                <a:gd name="T9" fmla="*/ 35 h 94"/>
                <a:gd name="T10" fmla="*/ 88 w 108"/>
                <a:gd name="T11" fmla="*/ 27 h 94"/>
                <a:gd name="T12" fmla="*/ 84 w 108"/>
                <a:gd name="T13" fmla="*/ 20 h 94"/>
                <a:gd name="T14" fmla="*/ 79 w 108"/>
                <a:gd name="T15" fmla="*/ 14 h 94"/>
                <a:gd name="T16" fmla="*/ 73 w 108"/>
                <a:gd name="T17" fmla="*/ 9 h 94"/>
                <a:gd name="T18" fmla="*/ 66 w 108"/>
                <a:gd name="T19" fmla="*/ 5 h 94"/>
                <a:gd name="T20" fmla="*/ 58 w 108"/>
                <a:gd name="T21" fmla="*/ 2 h 94"/>
                <a:gd name="T22" fmla="*/ 50 w 108"/>
                <a:gd name="T23" fmla="*/ 1 h 94"/>
                <a:gd name="T24" fmla="*/ 42 w 108"/>
                <a:gd name="T25" fmla="*/ 1 h 94"/>
                <a:gd name="T26" fmla="*/ 32 w 108"/>
                <a:gd name="T27" fmla="*/ 3 h 94"/>
                <a:gd name="T28" fmla="*/ 24 w 108"/>
                <a:gd name="T29" fmla="*/ 6 h 94"/>
                <a:gd name="T30" fmla="*/ 17 w 108"/>
                <a:gd name="T31" fmla="*/ 11 h 94"/>
                <a:gd name="T32" fmla="*/ 11 w 108"/>
                <a:gd name="T33" fmla="*/ 17 h 94"/>
                <a:gd name="T34" fmla="*/ 6 w 108"/>
                <a:gd name="T35" fmla="*/ 25 h 94"/>
                <a:gd name="T36" fmla="*/ 2 w 108"/>
                <a:gd name="T37" fmla="*/ 33 h 94"/>
                <a:gd name="T38" fmla="*/ 0 w 108"/>
                <a:gd name="T39" fmla="*/ 42 h 94"/>
                <a:gd name="T40" fmla="*/ 0 w 108"/>
                <a:gd name="T41" fmla="*/ 52 h 94"/>
                <a:gd name="T42" fmla="*/ 2 w 108"/>
                <a:gd name="T43" fmla="*/ 61 h 94"/>
                <a:gd name="T44" fmla="*/ 6 w 108"/>
                <a:gd name="T45" fmla="*/ 69 h 94"/>
                <a:gd name="T46" fmla="*/ 11 w 108"/>
                <a:gd name="T47" fmla="*/ 77 h 94"/>
                <a:gd name="T48" fmla="*/ 17 w 108"/>
                <a:gd name="T49" fmla="*/ 83 h 94"/>
                <a:gd name="T50" fmla="*/ 24 w 108"/>
                <a:gd name="T51" fmla="*/ 88 h 94"/>
                <a:gd name="T52" fmla="*/ 32 w 108"/>
                <a:gd name="T53" fmla="*/ 91 h 94"/>
                <a:gd name="T54" fmla="*/ 42 w 108"/>
                <a:gd name="T55" fmla="*/ 93 h 94"/>
                <a:gd name="T56" fmla="*/ 50 w 108"/>
                <a:gd name="T57" fmla="*/ 93 h 94"/>
                <a:gd name="T58" fmla="*/ 58 w 108"/>
                <a:gd name="T59" fmla="*/ 92 h 94"/>
                <a:gd name="T60" fmla="*/ 65 w 108"/>
                <a:gd name="T61" fmla="*/ 90 h 94"/>
                <a:gd name="T62" fmla="*/ 72 w 108"/>
                <a:gd name="T63" fmla="*/ 86 h 94"/>
                <a:gd name="T64" fmla="*/ 77 w 108"/>
                <a:gd name="T65" fmla="*/ 81 h 94"/>
                <a:gd name="T66" fmla="*/ 82 w 108"/>
                <a:gd name="T67" fmla="*/ 76 h 94"/>
                <a:gd name="T68" fmla="*/ 87 w 108"/>
                <a:gd name="T69" fmla="*/ 70 h 94"/>
                <a:gd name="T70" fmla="*/ 90 w 108"/>
                <a:gd name="T71" fmla="*/ 63 h 94"/>
                <a:gd name="T72" fmla="*/ 92 w 108"/>
                <a:gd name="T73" fmla="*/ 60 h 94"/>
                <a:gd name="T74" fmla="*/ 93 w 108"/>
                <a:gd name="T75" fmla="*/ 61 h 94"/>
                <a:gd name="T76" fmla="*/ 95 w 108"/>
                <a:gd name="T77" fmla="*/ 62 h 94"/>
                <a:gd name="T78" fmla="*/ 97 w 108"/>
                <a:gd name="T79" fmla="*/ 63 h 94"/>
                <a:gd name="T80" fmla="*/ 100 w 108"/>
                <a:gd name="T81" fmla="*/ 63 h 94"/>
                <a:gd name="T82" fmla="*/ 104 w 108"/>
                <a:gd name="T83" fmla="*/ 61 h 94"/>
                <a:gd name="T84" fmla="*/ 107 w 108"/>
                <a:gd name="T85" fmla="*/ 57 h 94"/>
                <a:gd name="T86" fmla="*/ 108 w 108"/>
                <a:gd name="T87" fmla="*/ 52 h 94"/>
                <a:gd name="T88" fmla="*/ 108 w 108"/>
                <a:gd name="T89" fmla="*/ 47 h 94"/>
                <a:gd name="T90" fmla="*/ 107 w 108"/>
                <a:gd name="T91" fmla="*/ 42 h 94"/>
                <a:gd name="T92" fmla="*/ 104 w 108"/>
                <a:gd name="T93" fmla="*/ 38 h 94"/>
                <a:gd name="T94" fmla="*/ 100 w 108"/>
                <a:gd name="T95" fmla="*/ 36 h 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8"/>
                <a:gd name="T145" fmla="*/ 0 h 94"/>
                <a:gd name="T146" fmla="*/ 108 w 108"/>
                <a:gd name="T147" fmla="*/ 94 h 9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8" h="94">
                  <a:moveTo>
                    <a:pt x="98" y="36"/>
                  </a:moveTo>
                  <a:lnTo>
                    <a:pt x="97" y="36"/>
                  </a:lnTo>
                  <a:lnTo>
                    <a:pt x="96" y="36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4" y="37"/>
                  </a:lnTo>
                  <a:lnTo>
                    <a:pt x="93" y="37"/>
                  </a:lnTo>
                  <a:lnTo>
                    <a:pt x="92" y="38"/>
                  </a:lnTo>
                  <a:lnTo>
                    <a:pt x="92" y="39"/>
                  </a:lnTo>
                  <a:lnTo>
                    <a:pt x="91" y="35"/>
                  </a:lnTo>
                  <a:lnTo>
                    <a:pt x="89" y="31"/>
                  </a:lnTo>
                  <a:lnTo>
                    <a:pt x="88" y="27"/>
                  </a:lnTo>
                  <a:lnTo>
                    <a:pt x="86" y="24"/>
                  </a:lnTo>
                  <a:lnTo>
                    <a:pt x="84" y="20"/>
                  </a:lnTo>
                  <a:lnTo>
                    <a:pt x="82" y="17"/>
                  </a:lnTo>
                  <a:lnTo>
                    <a:pt x="79" y="14"/>
                  </a:lnTo>
                  <a:lnTo>
                    <a:pt x="76" y="11"/>
                  </a:lnTo>
                  <a:lnTo>
                    <a:pt x="73" y="9"/>
                  </a:lnTo>
                  <a:lnTo>
                    <a:pt x="69" y="7"/>
                  </a:lnTo>
                  <a:lnTo>
                    <a:pt x="66" y="5"/>
                  </a:lnTo>
                  <a:lnTo>
                    <a:pt x="62" y="3"/>
                  </a:lnTo>
                  <a:lnTo>
                    <a:pt x="58" y="2"/>
                  </a:lnTo>
                  <a:lnTo>
                    <a:pt x="55" y="1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42" y="1"/>
                  </a:lnTo>
                  <a:lnTo>
                    <a:pt x="37" y="1"/>
                  </a:lnTo>
                  <a:lnTo>
                    <a:pt x="32" y="3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0" y="8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8" y="21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3"/>
                  </a:lnTo>
                  <a:lnTo>
                    <a:pt x="1" y="38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2" y="61"/>
                  </a:lnTo>
                  <a:lnTo>
                    <a:pt x="4" y="65"/>
                  </a:lnTo>
                  <a:lnTo>
                    <a:pt x="6" y="69"/>
                  </a:lnTo>
                  <a:lnTo>
                    <a:pt x="8" y="73"/>
                  </a:lnTo>
                  <a:lnTo>
                    <a:pt x="11" y="77"/>
                  </a:lnTo>
                  <a:lnTo>
                    <a:pt x="14" y="80"/>
                  </a:lnTo>
                  <a:lnTo>
                    <a:pt x="17" y="83"/>
                  </a:lnTo>
                  <a:lnTo>
                    <a:pt x="20" y="86"/>
                  </a:lnTo>
                  <a:lnTo>
                    <a:pt x="24" y="88"/>
                  </a:lnTo>
                  <a:lnTo>
                    <a:pt x="28" y="90"/>
                  </a:lnTo>
                  <a:lnTo>
                    <a:pt x="32" y="91"/>
                  </a:lnTo>
                  <a:lnTo>
                    <a:pt x="37" y="93"/>
                  </a:lnTo>
                  <a:lnTo>
                    <a:pt x="42" y="93"/>
                  </a:lnTo>
                  <a:lnTo>
                    <a:pt x="46" y="94"/>
                  </a:lnTo>
                  <a:lnTo>
                    <a:pt x="50" y="93"/>
                  </a:lnTo>
                  <a:lnTo>
                    <a:pt x="54" y="93"/>
                  </a:lnTo>
                  <a:lnTo>
                    <a:pt x="58" y="92"/>
                  </a:lnTo>
                  <a:lnTo>
                    <a:pt x="62" y="91"/>
                  </a:lnTo>
                  <a:lnTo>
                    <a:pt x="65" y="90"/>
                  </a:lnTo>
                  <a:lnTo>
                    <a:pt x="68" y="88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7" y="81"/>
                  </a:lnTo>
                  <a:lnTo>
                    <a:pt x="80" y="79"/>
                  </a:lnTo>
                  <a:lnTo>
                    <a:pt x="82" y="76"/>
                  </a:lnTo>
                  <a:lnTo>
                    <a:pt x="85" y="73"/>
                  </a:lnTo>
                  <a:lnTo>
                    <a:pt x="87" y="70"/>
                  </a:lnTo>
                  <a:lnTo>
                    <a:pt x="88" y="66"/>
                  </a:lnTo>
                  <a:lnTo>
                    <a:pt x="90" y="63"/>
                  </a:lnTo>
                  <a:lnTo>
                    <a:pt x="91" y="59"/>
                  </a:lnTo>
                  <a:lnTo>
                    <a:pt x="92" y="60"/>
                  </a:lnTo>
                  <a:lnTo>
                    <a:pt x="92" y="61"/>
                  </a:lnTo>
                  <a:lnTo>
                    <a:pt x="93" y="61"/>
                  </a:lnTo>
                  <a:lnTo>
                    <a:pt x="94" y="62"/>
                  </a:lnTo>
                  <a:lnTo>
                    <a:pt x="95" y="62"/>
                  </a:lnTo>
                  <a:lnTo>
                    <a:pt x="96" y="63"/>
                  </a:lnTo>
                  <a:lnTo>
                    <a:pt x="97" y="63"/>
                  </a:lnTo>
                  <a:lnTo>
                    <a:pt x="98" y="63"/>
                  </a:lnTo>
                  <a:lnTo>
                    <a:pt x="100" y="63"/>
                  </a:lnTo>
                  <a:lnTo>
                    <a:pt x="102" y="62"/>
                  </a:lnTo>
                  <a:lnTo>
                    <a:pt x="104" y="61"/>
                  </a:lnTo>
                  <a:lnTo>
                    <a:pt x="105" y="59"/>
                  </a:lnTo>
                  <a:lnTo>
                    <a:pt x="107" y="57"/>
                  </a:lnTo>
                  <a:lnTo>
                    <a:pt x="108" y="55"/>
                  </a:lnTo>
                  <a:lnTo>
                    <a:pt x="108" y="52"/>
                  </a:lnTo>
                  <a:lnTo>
                    <a:pt x="108" y="49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7" y="42"/>
                  </a:lnTo>
                  <a:lnTo>
                    <a:pt x="105" y="40"/>
                  </a:lnTo>
                  <a:lnTo>
                    <a:pt x="104" y="38"/>
                  </a:lnTo>
                  <a:lnTo>
                    <a:pt x="102" y="37"/>
                  </a:lnTo>
                  <a:lnTo>
                    <a:pt x="100" y="36"/>
                  </a:lnTo>
                  <a:lnTo>
                    <a:pt x="98" y="36"/>
                  </a:lnTo>
                  <a:close/>
                </a:path>
              </a:pathLst>
            </a:custGeom>
            <a:solidFill>
              <a:srgbClr val="AFAA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22" name="Freeform 15"/>
            <p:cNvSpPr>
              <a:spLocks/>
            </p:cNvSpPr>
            <p:nvPr/>
          </p:nvSpPr>
          <p:spPr bwMode="auto">
            <a:xfrm>
              <a:off x="4745037" y="3919540"/>
              <a:ext cx="69850" cy="23813"/>
            </a:xfrm>
            <a:custGeom>
              <a:avLst/>
              <a:gdLst>
                <a:gd name="T0" fmla="*/ 0 w 44"/>
                <a:gd name="T1" fmla="*/ 0 h 15"/>
                <a:gd name="T2" fmla="*/ 0 w 44"/>
                <a:gd name="T3" fmla="*/ 1 h 15"/>
                <a:gd name="T4" fmla="*/ 1 w 44"/>
                <a:gd name="T5" fmla="*/ 3 h 15"/>
                <a:gd name="T6" fmla="*/ 1 w 44"/>
                <a:gd name="T7" fmla="*/ 4 h 15"/>
                <a:gd name="T8" fmla="*/ 2 w 44"/>
                <a:gd name="T9" fmla="*/ 6 h 15"/>
                <a:gd name="T10" fmla="*/ 3 w 44"/>
                <a:gd name="T11" fmla="*/ 7 h 15"/>
                <a:gd name="T12" fmla="*/ 4 w 44"/>
                <a:gd name="T13" fmla="*/ 9 h 15"/>
                <a:gd name="T14" fmla="*/ 6 w 44"/>
                <a:gd name="T15" fmla="*/ 10 h 15"/>
                <a:gd name="T16" fmla="*/ 8 w 44"/>
                <a:gd name="T17" fmla="*/ 12 h 15"/>
                <a:gd name="T18" fmla="*/ 11 w 44"/>
                <a:gd name="T19" fmla="*/ 13 h 15"/>
                <a:gd name="T20" fmla="*/ 14 w 44"/>
                <a:gd name="T21" fmla="*/ 14 h 15"/>
                <a:gd name="T22" fmla="*/ 17 w 44"/>
                <a:gd name="T23" fmla="*/ 15 h 15"/>
                <a:gd name="T24" fmla="*/ 19 w 44"/>
                <a:gd name="T25" fmla="*/ 15 h 15"/>
                <a:gd name="T26" fmla="*/ 22 w 44"/>
                <a:gd name="T27" fmla="*/ 15 h 15"/>
                <a:gd name="T28" fmla="*/ 23 w 44"/>
                <a:gd name="T29" fmla="*/ 15 h 15"/>
                <a:gd name="T30" fmla="*/ 25 w 44"/>
                <a:gd name="T31" fmla="*/ 15 h 15"/>
                <a:gd name="T32" fmla="*/ 25 w 44"/>
                <a:gd name="T33" fmla="*/ 15 h 15"/>
                <a:gd name="T34" fmla="*/ 44 w 44"/>
                <a:gd name="T35" fmla="*/ 0 h 15"/>
                <a:gd name="T36" fmla="*/ 0 w 44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"/>
                <a:gd name="T58" fmla="*/ 0 h 15"/>
                <a:gd name="T59" fmla="*/ 44 w 44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" h="15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1" y="13"/>
                  </a:lnTo>
                  <a:lnTo>
                    <a:pt x="14" y="14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23" name="Freeform 16"/>
            <p:cNvSpPr>
              <a:spLocks/>
            </p:cNvSpPr>
            <p:nvPr/>
          </p:nvSpPr>
          <p:spPr bwMode="auto">
            <a:xfrm>
              <a:off x="4754562" y="3924303"/>
              <a:ext cx="41275" cy="7938"/>
            </a:xfrm>
            <a:custGeom>
              <a:avLst/>
              <a:gdLst>
                <a:gd name="T0" fmla="*/ 0 w 26"/>
                <a:gd name="T1" fmla="*/ 0 h 5"/>
                <a:gd name="T2" fmla="*/ 2 w 26"/>
                <a:gd name="T3" fmla="*/ 5 h 5"/>
                <a:gd name="T4" fmla="*/ 19 w 26"/>
                <a:gd name="T5" fmla="*/ 5 h 5"/>
                <a:gd name="T6" fmla="*/ 26 w 26"/>
                <a:gd name="T7" fmla="*/ 0 h 5"/>
                <a:gd name="T8" fmla="*/ 0 w 26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"/>
                <a:gd name="T17" fmla="*/ 26 w 2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">
                  <a:moveTo>
                    <a:pt x="0" y="0"/>
                  </a:moveTo>
                  <a:lnTo>
                    <a:pt x="2" y="5"/>
                  </a:lnTo>
                  <a:lnTo>
                    <a:pt x="19" y="5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24" name="Freeform 17"/>
            <p:cNvSpPr>
              <a:spLocks/>
            </p:cNvSpPr>
            <p:nvPr/>
          </p:nvSpPr>
          <p:spPr bwMode="auto">
            <a:xfrm>
              <a:off x="4733925" y="3846515"/>
              <a:ext cx="17462" cy="17463"/>
            </a:xfrm>
            <a:custGeom>
              <a:avLst/>
              <a:gdLst>
                <a:gd name="T0" fmla="*/ 6 w 11"/>
                <a:gd name="T1" fmla="*/ 11 h 11"/>
                <a:gd name="T2" fmla="*/ 7 w 11"/>
                <a:gd name="T3" fmla="*/ 11 h 11"/>
                <a:gd name="T4" fmla="*/ 8 w 11"/>
                <a:gd name="T5" fmla="*/ 11 h 11"/>
                <a:gd name="T6" fmla="*/ 9 w 11"/>
                <a:gd name="T7" fmla="*/ 10 h 11"/>
                <a:gd name="T8" fmla="*/ 10 w 11"/>
                <a:gd name="T9" fmla="*/ 9 h 11"/>
                <a:gd name="T10" fmla="*/ 10 w 11"/>
                <a:gd name="T11" fmla="*/ 9 h 11"/>
                <a:gd name="T12" fmla="*/ 11 w 11"/>
                <a:gd name="T13" fmla="*/ 8 h 11"/>
                <a:gd name="T14" fmla="*/ 11 w 11"/>
                <a:gd name="T15" fmla="*/ 6 h 11"/>
                <a:gd name="T16" fmla="*/ 11 w 11"/>
                <a:gd name="T17" fmla="*/ 5 h 11"/>
                <a:gd name="T18" fmla="*/ 11 w 11"/>
                <a:gd name="T19" fmla="*/ 4 h 11"/>
                <a:gd name="T20" fmla="*/ 11 w 11"/>
                <a:gd name="T21" fmla="*/ 3 h 11"/>
                <a:gd name="T22" fmla="*/ 10 w 11"/>
                <a:gd name="T23" fmla="*/ 2 h 11"/>
                <a:gd name="T24" fmla="*/ 10 w 11"/>
                <a:gd name="T25" fmla="*/ 1 h 11"/>
                <a:gd name="T26" fmla="*/ 9 w 11"/>
                <a:gd name="T27" fmla="*/ 1 h 11"/>
                <a:gd name="T28" fmla="*/ 8 w 11"/>
                <a:gd name="T29" fmla="*/ 0 h 11"/>
                <a:gd name="T30" fmla="*/ 7 w 11"/>
                <a:gd name="T31" fmla="*/ 0 h 11"/>
                <a:gd name="T32" fmla="*/ 6 w 11"/>
                <a:gd name="T33" fmla="*/ 0 h 11"/>
                <a:gd name="T34" fmla="*/ 4 w 11"/>
                <a:gd name="T35" fmla="*/ 0 h 11"/>
                <a:gd name="T36" fmla="*/ 3 w 11"/>
                <a:gd name="T37" fmla="*/ 0 h 11"/>
                <a:gd name="T38" fmla="*/ 2 w 11"/>
                <a:gd name="T39" fmla="*/ 1 h 11"/>
                <a:gd name="T40" fmla="*/ 2 w 11"/>
                <a:gd name="T41" fmla="*/ 1 h 11"/>
                <a:gd name="T42" fmla="*/ 1 w 11"/>
                <a:gd name="T43" fmla="*/ 2 h 11"/>
                <a:gd name="T44" fmla="*/ 0 w 11"/>
                <a:gd name="T45" fmla="*/ 3 h 11"/>
                <a:gd name="T46" fmla="*/ 0 w 11"/>
                <a:gd name="T47" fmla="*/ 4 h 11"/>
                <a:gd name="T48" fmla="*/ 0 w 11"/>
                <a:gd name="T49" fmla="*/ 5 h 11"/>
                <a:gd name="T50" fmla="*/ 0 w 11"/>
                <a:gd name="T51" fmla="*/ 6 h 11"/>
                <a:gd name="T52" fmla="*/ 0 w 11"/>
                <a:gd name="T53" fmla="*/ 8 h 11"/>
                <a:gd name="T54" fmla="*/ 1 w 11"/>
                <a:gd name="T55" fmla="*/ 9 h 11"/>
                <a:gd name="T56" fmla="*/ 2 w 11"/>
                <a:gd name="T57" fmla="*/ 9 h 11"/>
                <a:gd name="T58" fmla="*/ 2 w 11"/>
                <a:gd name="T59" fmla="*/ 10 h 11"/>
                <a:gd name="T60" fmla="*/ 3 w 11"/>
                <a:gd name="T61" fmla="*/ 11 h 11"/>
                <a:gd name="T62" fmla="*/ 4 w 11"/>
                <a:gd name="T63" fmla="*/ 11 h 11"/>
                <a:gd name="T64" fmla="*/ 6 w 11"/>
                <a:gd name="T65" fmla="*/ 11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11"/>
                <a:gd name="T101" fmla="*/ 11 w 11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11">
                  <a:moveTo>
                    <a:pt x="6" y="11"/>
                  </a:moveTo>
                  <a:lnTo>
                    <a:pt x="7" y="11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25" name="Freeform 18"/>
            <p:cNvSpPr>
              <a:spLocks/>
            </p:cNvSpPr>
            <p:nvPr/>
          </p:nvSpPr>
          <p:spPr bwMode="auto">
            <a:xfrm>
              <a:off x="4791075" y="3846515"/>
              <a:ext cx="20637" cy="20638"/>
            </a:xfrm>
            <a:custGeom>
              <a:avLst/>
              <a:gdLst>
                <a:gd name="T0" fmla="*/ 7 w 13"/>
                <a:gd name="T1" fmla="*/ 13 h 13"/>
                <a:gd name="T2" fmla="*/ 8 w 13"/>
                <a:gd name="T3" fmla="*/ 13 h 13"/>
                <a:gd name="T4" fmla="*/ 9 w 13"/>
                <a:gd name="T5" fmla="*/ 13 h 13"/>
                <a:gd name="T6" fmla="*/ 10 w 13"/>
                <a:gd name="T7" fmla="*/ 12 h 13"/>
                <a:gd name="T8" fmla="*/ 11 w 13"/>
                <a:gd name="T9" fmla="*/ 11 h 13"/>
                <a:gd name="T10" fmla="*/ 12 w 13"/>
                <a:gd name="T11" fmla="*/ 10 h 13"/>
                <a:gd name="T12" fmla="*/ 13 w 13"/>
                <a:gd name="T13" fmla="*/ 9 h 13"/>
                <a:gd name="T14" fmla="*/ 13 w 13"/>
                <a:gd name="T15" fmla="*/ 8 h 13"/>
                <a:gd name="T16" fmla="*/ 13 w 13"/>
                <a:gd name="T17" fmla="*/ 7 h 13"/>
                <a:gd name="T18" fmla="*/ 13 w 13"/>
                <a:gd name="T19" fmla="*/ 5 h 13"/>
                <a:gd name="T20" fmla="*/ 13 w 13"/>
                <a:gd name="T21" fmla="*/ 4 h 13"/>
                <a:gd name="T22" fmla="*/ 12 w 13"/>
                <a:gd name="T23" fmla="*/ 3 h 13"/>
                <a:gd name="T24" fmla="*/ 11 w 13"/>
                <a:gd name="T25" fmla="*/ 2 h 13"/>
                <a:gd name="T26" fmla="*/ 10 w 13"/>
                <a:gd name="T27" fmla="*/ 1 h 13"/>
                <a:gd name="T28" fmla="*/ 9 w 13"/>
                <a:gd name="T29" fmla="*/ 1 h 13"/>
                <a:gd name="T30" fmla="*/ 8 w 13"/>
                <a:gd name="T31" fmla="*/ 0 h 13"/>
                <a:gd name="T32" fmla="*/ 7 w 13"/>
                <a:gd name="T33" fmla="*/ 0 h 13"/>
                <a:gd name="T34" fmla="*/ 5 w 13"/>
                <a:gd name="T35" fmla="*/ 0 h 13"/>
                <a:gd name="T36" fmla="*/ 4 w 13"/>
                <a:gd name="T37" fmla="*/ 1 h 13"/>
                <a:gd name="T38" fmla="*/ 3 w 13"/>
                <a:gd name="T39" fmla="*/ 1 h 13"/>
                <a:gd name="T40" fmla="*/ 2 w 13"/>
                <a:gd name="T41" fmla="*/ 2 h 13"/>
                <a:gd name="T42" fmla="*/ 1 w 13"/>
                <a:gd name="T43" fmla="*/ 3 h 13"/>
                <a:gd name="T44" fmla="*/ 1 w 13"/>
                <a:gd name="T45" fmla="*/ 4 h 13"/>
                <a:gd name="T46" fmla="*/ 0 w 13"/>
                <a:gd name="T47" fmla="*/ 5 h 13"/>
                <a:gd name="T48" fmla="*/ 0 w 13"/>
                <a:gd name="T49" fmla="*/ 7 h 13"/>
                <a:gd name="T50" fmla="*/ 0 w 13"/>
                <a:gd name="T51" fmla="*/ 8 h 13"/>
                <a:gd name="T52" fmla="*/ 1 w 13"/>
                <a:gd name="T53" fmla="*/ 9 h 13"/>
                <a:gd name="T54" fmla="*/ 1 w 13"/>
                <a:gd name="T55" fmla="*/ 10 h 13"/>
                <a:gd name="T56" fmla="*/ 2 w 13"/>
                <a:gd name="T57" fmla="*/ 11 h 13"/>
                <a:gd name="T58" fmla="*/ 3 w 13"/>
                <a:gd name="T59" fmla="*/ 12 h 13"/>
                <a:gd name="T60" fmla="*/ 4 w 13"/>
                <a:gd name="T61" fmla="*/ 13 h 13"/>
                <a:gd name="T62" fmla="*/ 5 w 13"/>
                <a:gd name="T63" fmla="*/ 13 h 13"/>
                <a:gd name="T64" fmla="*/ 7 w 13"/>
                <a:gd name="T65" fmla="*/ 13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"/>
                <a:gd name="T100" fmla="*/ 0 h 13"/>
                <a:gd name="T101" fmla="*/ 13 w 13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" h="13">
                  <a:moveTo>
                    <a:pt x="7" y="13"/>
                  </a:moveTo>
                  <a:lnTo>
                    <a:pt x="8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26" name="Freeform 19"/>
            <p:cNvSpPr>
              <a:spLocks/>
            </p:cNvSpPr>
            <p:nvPr/>
          </p:nvSpPr>
          <p:spPr bwMode="auto">
            <a:xfrm>
              <a:off x="4740275" y="3848103"/>
              <a:ext cx="41275" cy="52388"/>
            </a:xfrm>
            <a:custGeom>
              <a:avLst/>
              <a:gdLst>
                <a:gd name="T0" fmla="*/ 7 w 26"/>
                <a:gd name="T1" fmla="*/ 28 h 33"/>
                <a:gd name="T2" fmla="*/ 19 w 26"/>
                <a:gd name="T3" fmla="*/ 8 h 33"/>
                <a:gd name="T4" fmla="*/ 19 w 26"/>
                <a:gd name="T5" fmla="*/ 0 h 33"/>
                <a:gd name="T6" fmla="*/ 0 w 26"/>
                <a:gd name="T7" fmla="*/ 33 h 33"/>
                <a:gd name="T8" fmla="*/ 26 w 26"/>
                <a:gd name="T9" fmla="*/ 33 h 33"/>
                <a:gd name="T10" fmla="*/ 26 w 26"/>
                <a:gd name="T11" fmla="*/ 28 h 33"/>
                <a:gd name="T12" fmla="*/ 7 w 26"/>
                <a:gd name="T13" fmla="*/ 28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3"/>
                <a:gd name="T23" fmla="*/ 26 w 26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3">
                  <a:moveTo>
                    <a:pt x="7" y="28"/>
                  </a:moveTo>
                  <a:lnTo>
                    <a:pt x="19" y="8"/>
                  </a:lnTo>
                  <a:lnTo>
                    <a:pt x="19" y="0"/>
                  </a:lnTo>
                  <a:lnTo>
                    <a:pt x="0" y="33"/>
                  </a:lnTo>
                  <a:lnTo>
                    <a:pt x="26" y="33"/>
                  </a:lnTo>
                  <a:lnTo>
                    <a:pt x="26" y="28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27" name="Freeform 20"/>
            <p:cNvSpPr>
              <a:spLocks/>
            </p:cNvSpPr>
            <p:nvPr/>
          </p:nvSpPr>
          <p:spPr bwMode="auto">
            <a:xfrm>
              <a:off x="4640262" y="3995740"/>
              <a:ext cx="271462" cy="220663"/>
            </a:xfrm>
            <a:custGeom>
              <a:avLst/>
              <a:gdLst>
                <a:gd name="T0" fmla="*/ 48 w 171"/>
                <a:gd name="T1" fmla="*/ 43 h 139"/>
                <a:gd name="T2" fmla="*/ 43 w 171"/>
                <a:gd name="T3" fmla="*/ 46 h 139"/>
                <a:gd name="T4" fmla="*/ 39 w 171"/>
                <a:gd name="T5" fmla="*/ 52 h 139"/>
                <a:gd name="T6" fmla="*/ 34 w 171"/>
                <a:gd name="T7" fmla="*/ 58 h 139"/>
                <a:gd name="T8" fmla="*/ 29 w 171"/>
                <a:gd name="T9" fmla="*/ 64 h 139"/>
                <a:gd name="T10" fmla="*/ 25 w 171"/>
                <a:gd name="T11" fmla="*/ 71 h 139"/>
                <a:gd name="T12" fmla="*/ 21 w 171"/>
                <a:gd name="T13" fmla="*/ 77 h 139"/>
                <a:gd name="T14" fmla="*/ 18 w 171"/>
                <a:gd name="T15" fmla="*/ 83 h 139"/>
                <a:gd name="T16" fmla="*/ 0 w 171"/>
                <a:gd name="T17" fmla="*/ 82 h 139"/>
                <a:gd name="T18" fmla="*/ 8 w 171"/>
                <a:gd name="T19" fmla="*/ 66 h 139"/>
                <a:gd name="T20" fmla="*/ 14 w 171"/>
                <a:gd name="T21" fmla="*/ 52 h 139"/>
                <a:gd name="T22" fmla="*/ 20 w 171"/>
                <a:gd name="T23" fmla="*/ 41 h 139"/>
                <a:gd name="T24" fmla="*/ 25 w 171"/>
                <a:gd name="T25" fmla="*/ 32 h 139"/>
                <a:gd name="T26" fmla="*/ 29 w 171"/>
                <a:gd name="T27" fmla="*/ 25 h 139"/>
                <a:gd name="T28" fmla="*/ 32 w 171"/>
                <a:gd name="T29" fmla="*/ 20 h 139"/>
                <a:gd name="T30" fmla="*/ 35 w 171"/>
                <a:gd name="T31" fmla="*/ 16 h 139"/>
                <a:gd name="T32" fmla="*/ 38 w 171"/>
                <a:gd name="T33" fmla="*/ 12 h 139"/>
                <a:gd name="T34" fmla="*/ 46 w 171"/>
                <a:gd name="T35" fmla="*/ 5 h 139"/>
                <a:gd name="T36" fmla="*/ 51 w 171"/>
                <a:gd name="T37" fmla="*/ 3 h 139"/>
                <a:gd name="T38" fmla="*/ 56 w 171"/>
                <a:gd name="T39" fmla="*/ 2 h 139"/>
                <a:gd name="T40" fmla="*/ 62 w 171"/>
                <a:gd name="T41" fmla="*/ 0 h 139"/>
                <a:gd name="T42" fmla="*/ 80 w 171"/>
                <a:gd name="T43" fmla="*/ 0 h 139"/>
                <a:gd name="T44" fmla="*/ 122 w 171"/>
                <a:gd name="T45" fmla="*/ 0 h 139"/>
                <a:gd name="T46" fmla="*/ 138 w 171"/>
                <a:gd name="T47" fmla="*/ 0 h 139"/>
                <a:gd name="T48" fmla="*/ 144 w 171"/>
                <a:gd name="T49" fmla="*/ 3 h 139"/>
                <a:gd name="T50" fmla="*/ 149 w 171"/>
                <a:gd name="T51" fmla="*/ 8 h 139"/>
                <a:gd name="T52" fmla="*/ 155 w 171"/>
                <a:gd name="T53" fmla="*/ 14 h 139"/>
                <a:gd name="T54" fmla="*/ 159 w 171"/>
                <a:gd name="T55" fmla="*/ 21 h 139"/>
                <a:gd name="T56" fmla="*/ 163 w 171"/>
                <a:gd name="T57" fmla="*/ 27 h 139"/>
                <a:gd name="T58" fmla="*/ 166 w 171"/>
                <a:gd name="T59" fmla="*/ 32 h 139"/>
                <a:gd name="T60" fmla="*/ 168 w 171"/>
                <a:gd name="T61" fmla="*/ 35 h 139"/>
                <a:gd name="T62" fmla="*/ 169 w 171"/>
                <a:gd name="T63" fmla="*/ 37 h 139"/>
                <a:gd name="T64" fmla="*/ 171 w 171"/>
                <a:gd name="T65" fmla="*/ 46 h 139"/>
                <a:gd name="T66" fmla="*/ 169 w 171"/>
                <a:gd name="T67" fmla="*/ 55 h 139"/>
                <a:gd name="T68" fmla="*/ 163 w 171"/>
                <a:gd name="T69" fmla="*/ 62 h 139"/>
                <a:gd name="T70" fmla="*/ 157 w 171"/>
                <a:gd name="T71" fmla="*/ 67 h 139"/>
                <a:gd name="T72" fmla="*/ 153 w 171"/>
                <a:gd name="T73" fmla="*/ 70 h 139"/>
                <a:gd name="T74" fmla="*/ 163 w 171"/>
                <a:gd name="T75" fmla="*/ 139 h 139"/>
                <a:gd name="T76" fmla="*/ 59 w 171"/>
                <a:gd name="T77" fmla="*/ 39 h 1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1"/>
                <a:gd name="T118" fmla="*/ 0 h 139"/>
                <a:gd name="T119" fmla="*/ 171 w 171"/>
                <a:gd name="T120" fmla="*/ 139 h 1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1" h="139">
                  <a:moveTo>
                    <a:pt x="50" y="41"/>
                  </a:moveTo>
                  <a:lnTo>
                    <a:pt x="48" y="43"/>
                  </a:lnTo>
                  <a:lnTo>
                    <a:pt x="45" y="44"/>
                  </a:lnTo>
                  <a:lnTo>
                    <a:pt x="43" y="46"/>
                  </a:lnTo>
                  <a:lnTo>
                    <a:pt x="41" y="49"/>
                  </a:lnTo>
                  <a:lnTo>
                    <a:pt x="39" y="52"/>
                  </a:lnTo>
                  <a:lnTo>
                    <a:pt x="36" y="55"/>
                  </a:lnTo>
                  <a:lnTo>
                    <a:pt x="34" y="58"/>
                  </a:lnTo>
                  <a:lnTo>
                    <a:pt x="32" y="61"/>
                  </a:lnTo>
                  <a:lnTo>
                    <a:pt x="29" y="64"/>
                  </a:lnTo>
                  <a:lnTo>
                    <a:pt x="27" y="67"/>
                  </a:lnTo>
                  <a:lnTo>
                    <a:pt x="25" y="71"/>
                  </a:lnTo>
                  <a:lnTo>
                    <a:pt x="23" y="74"/>
                  </a:lnTo>
                  <a:lnTo>
                    <a:pt x="21" y="77"/>
                  </a:lnTo>
                  <a:lnTo>
                    <a:pt x="20" y="80"/>
                  </a:lnTo>
                  <a:lnTo>
                    <a:pt x="18" y="83"/>
                  </a:lnTo>
                  <a:lnTo>
                    <a:pt x="17" y="86"/>
                  </a:lnTo>
                  <a:lnTo>
                    <a:pt x="0" y="82"/>
                  </a:lnTo>
                  <a:lnTo>
                    <a:pt x="4" y="74"/>
                  </a:lnTo>
                  <a:lnTo>
                    <a:pt x="8" y="66"/>
                  </a:lnTo>
                  <a:lnTo>
                    <a:pt x="11" y="58"/>
                  </a:lnTo>
                  <a:lnTo>
                    <a:pt x="14" y="52"/>
                  </a:lnTo>
                  <a:lnTo>
                    <a:pt x="17" y="46"/>
                  </a:lnTo>
                  <a:lnTo>
                    <a:pt x="20" y="41"/>
                  </a:lnTo>
                  <a:lnTo>
                    <a:pt x="22" y="36"/>
                  </a:lnTo>
                  <a:lnTo>
                    <a:pt x="25" y="32"/>
                  </a:lnTo>
                  <a:lnTo>
                    <a:pt x="27" y="28"/>
                  </a:lnTo>
                  <a:lnTo>
                    <a:pt x="29" y="25"/>
                  </a:lnTo>
                  <a:lnTo>
                    <a:pt x="31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5" y="16"/>
                  </a:lnTo>
                  <a:lnTo>
                    <a:pt x="37" y="14"/>
                  </a:lnTo>
                  <a:lnTo>
                    <a:pt x="38" y="12"/>
                  </a:lnTo>
                  <a:lnTo>
                    <a:pt x="45" y="6"/>
                  </a:lnTo>
                  <a:lnTo>
                    <a:pt x="46" y="5"/>
                  </a:lnTo>
                  <a:lnTo>
                    <a:pt x="48" y="4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6" y="2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8" y="53"/>
                  </a:lnTo>
                  <a:lnTo>
                    <a:pt x="12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1" y="1"/>
                  </a:lnTo>
                  <a:lnTo>
                    <a:pt x="144" y="3"/>
                  </a:lnTo>
                  <a:lnTo>
                    <a:pt x="147" y="5"/>
                  </a:lnTo>
                  <a:lnTo>
                    <a:pt x="149" y="8"/>
                  </a:lnTo>
                  <a:lnTo>
                    <a:pt x="152" y="10"/>
                  </a:lnTo>
                  <a:lnTo>
                    <a:pt x="155" y="14"/>
                  </a:lnTo>
                  <a:lnTo>
                    <a:pt x="157" y="17"/>
                  </a:lnTo>
                  <a:lnTo>
                    <a:pt x="159" y="21"/>
                  </a:lnTo>
                  <a:lnTo>
                    <a:pt x="162" y="24"/>
                  </a:lnTo>
                  <a:lnTo>
                    <a:pt x="163" y="27"/>
                  </a:lnTo>
                  <a:lnTo>
                    <a:pt x="165" y="30"/>
                  </a:lnTo>
                  <a:lnTo>
                    <a:pt x="166" y="32"/>
                  </a:lnTo>
                  <a:lnTo>
                    <a:pt x="167" y="34"/>
                  </a:lnTo>
                  <a:lnTo>
                    <a:pt x="168" y="35"/>
                  </a:lnTo>
                  <a:lnTo>
                    <a:pt x="168" y="36"/>
                  </a:lnTo>
                  <a:lnTo>
                    <a:pt x="169" y="37"/>
                  </a:lnTo>
                  <a:lnTo>
                    <a:pt x="170" y="41"/>
                  </a:lnTo>
                  <a:lnTo>
                    <a:pt x="171" y="46"/>
                  </a:lnTo>
                  <a:lnTo>
                    <a:pt x="170" y="51"/>
                  </a:lnTo>
                  <a:lnTo>
                    <a:pt x="169" y="55"/>
                  </a:lnTo>
                  <a:lnTo>
                    <a:pt x="166" y="59"/>
                  </a:lnTo>
                  <a:lnTo>
                    <a:pt x="163" y="62"/>
                  </a:lnTo>
                  <a:lnTo>
                    <a:pt x="160" y="65"/>
                  </a:lnTo>
                  <a:lnTo>
                    <a:pt x="157" y="67"/>
                  </a:lnTo>
                  <a:lnTo>
                    <a:pt x="155" y="69"/>
                  </a:lnTo>
                  <a:lnTo>
                    <a:pt x="153" y="70"/>
                  </a:lnTo>
                  <a:lnTo>
                    <a:pt x="152" y="70"/>
                  </a:lnTo>
                  <a:lnTo>
                    <a:pt x="163" y="139"/>
                  </a:lnTo>
                  <a:lnTo>
                    <a:pt x="41" y="139"/>
                  </a:lnTo>
                  <a:lnTo>
                    <a:pt x="59" y="39"/>
                  </a:lnTo>
                  <a:lnTo>
                    <a:pt x="50" y="41"/>
                  </a:lnTo>
                  <a:close/>
                </a:path>
              </a:pathLst>
            </a:custGeom>
            <a:solidFill>
              <a:srgbClr val="4C7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28" name="Freeform 21"/>
            <p:cNvSpPr>
              <a:spLocks/>
            </p:cNvSpPr>
            <p:nvPr/>
          </p:nvSpPr>
          <p:spPr bwMode="auto">
            <a:xfrm>
              <a:off x="4638675" y="4135440"/>
              <a:ext cx="39687" cy="33338"/>
            </a:xfrm>
            <a:custGeom>
              <a:avLst/>
              <a:gdLst>
                <a:gd name="T0" fmla="*/ 16 w 25"/>
                <a:gd name="T1" fmla="*/ 3 h 21"/>
                <a:gd name="T2" fmla="*/ 18 w 25"/>
                <a:gd name="T3" fmla="*/ 4 h 21"/>
                <a:gd name="T4" fmla="*/ 20 w 25"/>
                <a:gd name="T5" fmla="*/ 6 h 21"/>
                <a:gd name="T6" fmla="*/ 21 w 25"/>
                <a:gd name="T7" fmla="*/ 8 h 21"/>
                <a:gd name="T8" fmla="*/ 23 w 25"/>
                <a:gd name="T9" fmla="*/ 10 h 21"/>
                <a:gd name="T10" fmla="*/ 24 w 25"/>
                <a:gd name="T11" fmla="*/ 12 h 21"/>
                <a:gd name="T12" fmla="*/ 25 w 25"/>
                <a:gd name="T13" fmla="*/ 14 h 21"/>
                <a:gd name="T14" fmla="*/ 25 w 25"/>
                <a:gd name="T15" fmla="*/ 15 h 21"/>
                <a:gd name="T16" fmla="*/ 25 w 25"/>
                <a:gd name="T17" fmla="*/ 16 h 21"/>
                <a:gd name="T18" fmla="*/ 24 w 25"/>
                <a:gd name="T19" fmla="*/ 16 h 21"/>
                <a:gd name="T20" fmla="*/ 23 w 25"/>
                <a:gd name="T21" fmla="*/ 15 h 21"/>
                <a:gd name="T22" fmla="*/ 22 w 25"/>
                <a:gd name="T23" fmla="*/ 15 h 21"/>
                <a:gd name="T24" fmla="*/ 20 w 25"/>
                <a:gd name="T25" fmla="*/ 13 h 21"/>
                <a:gd name="T26" fmla="*/ 18 w 25"/>
                <a:gd name="T27" fmla="*/ 13 h 21"/>
                <a:gd name="T28" fmla="*/ 17 w 25"/>
                <a:gd name="T29" fmla="*/ 11 h 21"/>
                <a:gd name="T30" fmla="*/ 16 w 25"/>
                <a:gd name="T31" fmla="*/ 11 h 21"/>
                <a:gd name="T32" fmla="*/ 16 w 25"/>
                <a:gd name="T33" fmla="*/ 10 h 21"/>
                <a:gd name="T34" fmla="*/ 14 w 25"/>
                <a:gd name="T35" fmla="*/ 21 h 21"/>
                <a:gd name="T36" fmla="*/ 0 w 25"/>
                <a:gd name="T37" fmla="*/ 21 h 21"/>
                <a:gd name="T38" fmla="*/ 5 w 25"/>
                <a:gd name="T39" fmla="*/ 0 h 21"/>
                <a:gd name="T40" fmla="*/ 16 w 25"/>
                <a:gd name="T41" fmla="*/ 3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21"/>
                <a:gd name="T65" fmla="*/ 25 w 25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21">
                  <a:moveTo>
                    <a:pt x="16" y="3"/>
                  </a:moveTo>
                  <a:lnTo>
                    <a:pt x="18" y="4"/>
                  </a:lnTo>
                  <a:lnTo>
                    <a:pt x="20" y="6"/>
                  </a:lnTo>
                  <a:lnTo>
                    <a:pt x="21" y="8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0" y="13"/>
                  </a:lnTo>
                  <a:lnTo>
                    <a:pt x="18" y="13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4" y="21"/>
                  </a:lnTo>
                  <a:lnTo>
                    <a:pt x="0" y="21"/>
                  </a:lnTo>
                  <a:lnTo>
                    <a:pt x="5" y="0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FAA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29" name="Freeform 22"/>
            <p:cNvSpPr>
              <a:spLocks/>
            </p:cNvSpPr>
            <p:nvPr/>
          </p:nvSpPr>
          <p:spPr bwMode="auto">
            <a:xfrm>
              <a:off x="4743450" y="3989390"/>
              <a:ext cx="112712" cy="233363"/>
            </a:xfrm>
            <a:custGeom>
              <a:avLst/>
              <a:gdLst>
                <a:gd name="T0" fmla="*/ 62 w 71"/>
                <a:gd name="T1" fmla="*/ 17 h 147"/>
                <a:gd name="T2" fmla="*/ 71 w 71"/>
                <a:gd name="T3" fmla="*/ 10 h 147"/>
                <a:gd name="T4" fmla="*/ 64 w 71"/>
                <a:gd name="T5" fmla="*/ 1 h 147"/>
                <a:gd name="T6" fmla="*/ 59 w 71"/>
                <a:gd name="T7" fmla="*/ 1 h 147"/>
                <a:gd name="T8" fmla="*/ 65 w 71"/>
                <a:gd name="T9" fmla="*/ 10 h 147"/>
                <a:gd name="T10" fmla="*/ 57 w 71"/>
                <a:gd name="T11" fmla="*/ 16 h 147"/>
                <a:gd name="T12" fmla="*/ 57 w 71"/>
                <a:gd name="T13" fmla="*/ 17 h 147"/>
                <a:gd name="T14" fmla="*/ 58 w 71"/>
                <a:gd name="T15" fmla="*/ 18 h 147"/>
                <a:gd name="T16" fmla="*/ 58 w 71"/>
                <a:gd name="T17" fmla="*/ 18 h 147"/>
                <a:gd name="T18" fmla="*/ 60 w 71"/>
                <a:gd name="T19" fmla="*/ 20 h 147"/>
                <a:gd name="T20" fmla="*/ 61 w 71"/>
                <a:gd name="T21" fmla="*/ 21 h 147"/>
                <a:gd name="T22" fmla="*/ 61 w 71"/>
                <a:gd name="T23" fmla="*/ 22 h 147"/>
                <a:gd name="T24" fmla="*/ 62 w 71"/>
                <a:gd name="T25" fmla="*/ 23 h 147"/>
                <a:gd name="T26" fmla="*/ 62 w 71"/>
                <a:gd name="T27" fmla="*/ 23 h 147"/>
                <a:gd name="T28" fmla="*/ 31 w 71"/>
                <a:gd name="T29" fmla="*/ 42 h 147"/>
                <a:gd name="T30" fmla="*/ 9 w 71"/>
                <a:gd name="T31" fmla="*/ 23 h 147"/>
                <a:gd name="T32" fmla="*/ 14 w 71"/>
                <a:gd name="T33" fmla="*/ 16 h 147"/>
                <a:gd name="T34" fmla="*/ 5 w 71"/>
                <a:gd name="T35" fmla="*/ 10 h 147"/>
                <a:gd name="T36" fmla="*/ 11 w 71"/>
                <a:gd name="T37" fmla="*/ 0 h 147"/>
                <a:gd name="T38" fmla="*/ 6 w 71"/>
                <a:gd name="T39" fmla="*/ 1 h 147"/>
                <a:gd name="T40" fmla="*/ 0 w 71"/>
                <a:gd name="T41" fmla="*/ 11 h 147"/>
                <a:gd name="T42" fmla="*/ 9 w 71"/>
                <a:gd name="T43" fmla="*/ 17 h 147"/>
                <a:gd name="T44" fmla="*/ 2 w 71"/>
                <a:gd name="T45" fmla="*/ 23 h 147"/>
                <a:gd name="T46" fmla="*/ 28 w 71"/>
                <a:gd name="T47" fmla="*/ 45 h 147"/>
                <a:gd name="T48" fmla="*/ 28 w 71"/>
                <a:gd name="T49" fmla="*/ 147 h 147"/>
                <a:gd name="T50" fmla="*/ 34 w 71"/>
                <a:gd name="T51" fmla="*/ 147 h 147"/>
                <a:gd name="T52" fmla="*/ 34 w 71"/>
                <a:gd name="T53" fmla="*/ 46 h 147"/>
                <a:gd name="T54" fmla="*/ 36 w 71"/>
                <a:gd name="T55" fmla="*/ 45 h 147"/>
                <a:gd name="T56" fmla="*/ 38 w 71"/>
                <a:gd name="T57" fmla="*/ 44 h 147"/>
                <a:gd name="T58" fmla="*/ 41 w 71"/>
                <a:gd name="T59" fmla="*/ 42 h 147"/>
                <a:gd name="T60" fmla="*/ 43 w 71"/>
                <a:gd name="T61" fmla="*/ 41 h 147"/>
                <a:gd name="T62" fmla="*/ 46 w 71"/>
                <a:gd name="T63" fmla="*/ 39 h 147"/>
                <a:gd name="T64" fmla="*/ 49 w 71"/>
                <a:gd name="T65" fmla="*/ 37 h 147"/>
                <a:gd name="T66" fmla="*/ 52 w 71"/>
                <a:gd name="T67" fmla="*/ 35 h 147"/>
                <a:gd name="T68" fmla="*/ 55 w 71"/>
                <a:gd name="T69" fmla="*/ 33 h 147"/>
                <a:gd name="T70" fmla="*/ 58 w 71"/>
                <a:gd name="T71" fmla="*/ 32 h 147"/>
                <a:gd name="T72" fmla="*/ 60 w 71"/>
                <a:gd name="T73" fmla="*/ 30 h 147"/>
                <a:gd name="T74" fmla="*/ 63 w 71"/>
                <a:gd name="T75" fmla="*/ 29 h 147"/>
                <a:gd name="T76" fmla="*/ 65 w 71"/>
                <a:gd name="T77" fmla="*/ 27 h 147"/>
                <a:gd name="T78" fmla="*/ 67 w 71"/>
                <a:gd name="T79" fmla="*/ 26 h 147"/>
                <a:gd name="T80" fmla="*/ 68 w 71"/>
                <a:gd name="T81" fmla="*/ 26 h 147"/>
                <a:gd name="T82" fmla="*/ 69 w 71"/>
                <a:gd name="T83" fmla="*/ 25 h 147"/>
                <a:gd name="T84" fmla="*/ 69 w 71"/>
                <a:gd name="T85" fmla="*/ 25 h 147"/>
                <a:gd name="T86" fmla="*/ 62 w 71"/>
                <a:gd name="T87" fmla="*/ 17 h 1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"/>
                <a:gd name="T133" fmla="*/ 0 h 147"/>
                <a:gd name="T134" fmla="*/ 71 w 71"/>
                <a:gd name="T135" fmla="*/ 147 h 14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" h="147">
                  <a:moveTo>
                    <a:pt x="62" y="17"/>
                  </a:moveTo>
                  <a:lnTo>
                    <a:pt x="71" y="10"/>
                  </a:lnTo>
                  <a:lnTo>
                    <a:pt x="64" y="1"/>
                  </a:lnTo>
                  <a:lnTo>
                    <a:pt x="59" y="1"/>
                  </a:lnTo>
                  <a:lnTo>
                    <a:pt x="65" y="10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8" y="18"/>
                  </a:lnTo>
                  <a:lnTo>
                    <a:pt x="60" y="20"/>
                  </a:lnTo>
                  <a:lnTo>
                    <a:pt x="61" y="21"/>
                  </a:lnTo>
                  <a:lnTo>
                    <a:pt x="61" y="22"/>
                  </a:lnTo>
                  <a:lnTo>
                    <a:pt x="62" y="23"/>
                  </a:lnTo>
                  <a:lnTo>
                    <a:pt x="31" y="42"/>
                  </a:lnTo>
                  <a:lnTo>
                    <a:pt x="9" y="23"/>
                  </a:lnTo>
                  <a:lnTo>
                    <a:pt x="14" y="16"/>
                  </a:lnTo>
                  <a:lnTo>
                    <a:pt x="5" y="1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0" y="11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28" y="45"/>
                  </a:lnTo>
                  <a:lnTo>
                    <a:pt x="28" y="147"/>
                  </a:lnTo>
                  <a:lnTo>
                    <a:pt x="34" y="147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8" y="44"/>
                  </a:lnTo>
                  <a:lnTo>
                    <a:pt x="41" y="42"/>
                  </a:lnTo>
                  <a:lnTo>
                    <a:pt x="43" y="41"/>
                  </a:lnTo>
                  <a:lnTo>
                    <a:pt x="46" y="39"/>
                  </a:lnTo>
                  <a:lnTo>
                    <a:pt x="49" y="37"/>
                  </a:lnTo>
                  <a:lnTo>
                    <a:pt x="52" y="35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3" y="29"/>
                  </a:lnTo>
                  <a:lnTo>
                    <a:pt x="65" y="27"/>
                  </a:lnTo>
                  <a:lnTo>
                    <a:pt x="67" y="26"/>
                  </a:lnTo>
                  <a:lnTo>
                    <a:pt x="68" y="26"/>
                  </a:lnTo>
                  <a:lnTo>
                    <a:pt x="69" y="25"/>
                  </a:lnTo>
                  <a:lnTo>
                    <a:pt x="6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30" name="Freeform 23"/>
            <p:cNvSpPr>
              <a:spLocks/>
            </p:cNvSpPr>
            <p:nvPr/>
          </p:nvSpPr>
          <p:spPr bwMode="auto">
            <a:xfrm>
              <a:off x="4721225" y="4164015"/>
              <a:ext cx="50800" cy="15875"/>
            </a:xfrm>
            <a:custGeom>
              <a:avLst/>
              <a:gdLst>
                <a:gd name="T0" fmla="*/ 32 w 32"/>
                <a:gd name="T1" fmla="*/ 5 h 10"/>
                <a:gd name="T2" fmla="*/ 31 w 32"/>
                <a:gd name="T3" fmla="*/ 0 h 10"/>
                <a:gd name="T4" fmla="*/ 0 w 32"/>
                <a:gd name="T5" fmla="*/ 5 h 10"/>
                <a:gd name="T6" fmla="*/ 1 w 32"/>
                <a:gd name="T7" fmla="*/ 10 h 10"/>
                <a:gd name="T8" fmla="*/ 32 w 32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0"/>
                <a:gd name="T17" fmla="*/ 32 w 3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0">
                  <a:moveTo>
                    <a:pt x="32" y="5"/>
                  </a:moveTo>
                  <a:lnTo>
                    <a:pt x="31" y="0"/>
                  </a:lnTo>
                  <a:lnTo>
                    <a:pt x="0" y="5"/>
                  </a:lnTo>
                  <a:lnTo>
                    <a:pt x="1" y="10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31" name="Freeform 24"/>
            <p:cNvSpPr>
              <a:spLocks/>
            </p:cNvSpPr>
            <p:nvPr/>
          </p:nvSpPr>
          <p:spPr bwMode="auto">
            <a:xfrm>
              <a:off x="4830762" y="4164015"/>
              <a:ext cx="50800" cy="15875"/>
            </a:xfrm>
            <a:custGeom>
              <a:avLst/>
              <a:gdLst>
                <a:gd name="T0" fmla="*/ 0 w 32"/>
                <a:gd name="T1" fmla="*/ 5 h 10"/>
                <a:gd name="T2" fmla="*/ 1 w 32"/>
                <a:gd name="T3" fmla="*/ 0 h 10"/>
                <a:gd name="T4" fmla="*/ 32 w 32"/>
                <a:gd name="T5" fmla="*/ 5 h 10"/>
                <a:gd name="T6" fmla="*/ 31 w 32"/>
                <a:gd name="T7" fmla="*/ 10 h 10"/>
                <a:gd name="T8" fmla="*/ 0 w 32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0"/>
                <a:gd name="T17" fmla="*/ 32 w 3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0">
                  <a:moveTo>
                    <a:pt x="0" y="5"/>
                  </a:moveTo>
                  <a:lnTo>
                    <a:pt x="1" y="0"/>
                  </a:lnTo>
                  <a:lnTo>
                    <a:pt x="32" y="5"/>
                  </a:lnTo>
                  <a:lnTo>
                    <a:pt x="31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32" name="Freeform 25"/>
            <p:cNvSpPr>
              <a:spLocks/>
            </p:cNvSpPr>
            <p:nvPr/>
          </p:nvSpPr>
          <p:spPr bwMode="auto">
            <a:xfrm>
              <a:off x="4775200" y="3994153"/>
              <a:ext cx="49212" cy="66675"/>
            </a:xfrm>
            <a:custGeom>
              <a:avLst/>
              <a:gdLst>
                <a:gd name="T0" fmla="*/ 0 w 31"/>
                <a:gd name="T1" fmla="*/ 0 h 42"/>
                <a:gd name="T2" fmla="*/ 31 w 31"/>
                <a:gd name="T3" fmla="*/ 0 h 42"/>
                <a:gd name="T4" fmla="*/ 14 w 31"/>
                <a:gd name="T5" fmla="*/ 42 h 42"/>
                <a:gd name="T6" fmla="*/ 0 w 31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42"/>
                <a:gd name="T14" fmla="*/ 31 w 31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42">
                  <a:moveTo>
                    <a:pt x="0" y="0"/>
                  </a:moveTo>
                  <a:lnTo>
                    <a:pt x="31" y="0"/>
                  </a:lnTo>
                  <a:lnTo>
                    <a:pt x="1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33" name="Freeform 26"/>
            <p:cNvSpPr>
              <a:spLocks/>
            </p:cNvSpPr>
            <p:nvPr/>
          </p:nvSpPr>
          <p:spPr bwMode="auto">
            <a:xfrm>
              <a:off x="4786312" y="3989390"/>
              <a:ext cx="22225" cy="82550"/>
            </a:xfrm>
            <a:custGeom>
              <a:avLst/>
              <a:gdLst>
                <a:gd name="T0" fmla="*/ 6 w 14"/>
                <a:gd name="T1" fmla="*/ 52 h 52"/>
                <a:gd name="T2" fmla="*/ 14 w 14"/>
                <a:gd name="T3" fmla="*/ 30 h 52"/>
                <a:gd name="T4" fmla="*/ 10 w 14"/>
                <a:gd name="T5" fmla="*/ 10 h 52"/>
                <a:gd name="T6" fmla="*/ 11 w 14"/>
                <a:gd name="T7" fmla="*/ 9 h 52"/>
                <a:gd name="T8" fmla="*/ 12 w 14"/>
                <a:gd name="T9" fmla="*/ 8 h 52"/>
                <a:gd name="T10" fmla="*/ 12 w 14"/>
                <a:gd name="T11" fmla="*/ 7 h 52"/>
                <a:gd name="T12" fmla="*/ 12 w 14"/>
                <a:gd name="T13" fmla="*/ 5 h 52"/>
                <a:gd name="T14" fmla="*/ 12 w 14"/>
                <a:gd name="T15" fmla="*/ 3 h 52"/>
                <a:gd name="T16" fmla="*/ 11 w 14"/>
                <a:gd name="T17" fmla="*/ 2 h 52"/>
                <a:gd name="T18" fmla="*/ 9 w 14"/>
                <a:gd name="T19" fmla="*/ 0 h 52"/>
                <a:gd name="T20" fmla="*/ 7 w 14"/>
                <a:gd name="T21" fmla="*/ 0 h 52"/>
                <a:gd name="T22" fmla="*/ 5 w 14"/>
                <a:gd name="T23" fmla="*/ 0 h 52"/>
                <a:gd name="T24" fmla="*/ 4 w 14"/>
                <a:gd name="T25" fmla="*/ 2 h 52"/>
                <a:gd name="T26" fmla="*/ 2 w 14"/>
                <a:gd name="T27" fmla="*/ 3 h 52"/>
                <a:gd name="T28" fmla="*/ 2 w 14"/>
                <a:gd name="T29" fmla="*/ 5 h 52"/>
                <a:gd name="T30" fmla="*/ 2 w 14"/>
                <a:gd name="T31" fmla="*/ 7 h 52"/>
                <a:gd name="T32" fmla="*/ 3 w 14"/>
                <a:gd name="T33" fmla="*/ 8 h 52"/>
                <a:gd name="T34" fmla="*/ 4 w 14"/>
                <a:gd name="T35" fmla="*/ 9 h 52"/>
                <a:gd name="T36" fmla="*/ 4 w 14"/>
                <a:gd name="T37" fmla="*/ 10 h 52"/>
                <a:gd name="T38" fmla="*/ 0 w 14"/>
                <a:gd name="T39" fmla="*/ 29 h 52"/>
                <a:gd name="T40" fmla="*/ 6 w 14"/>
                <a:gd name="T41" fmla="*/ 52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52"/>
                <a:gd name="T65" fmla="*/ 14 w 14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52">
                  <a:moveTo>
                    <a:pt x="6" y="52"/>
                  </a:moveTo>
                  <a:lnTo>
                    <a:pt x="14" y="30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0" y="29"/>
                  </a:lnTo>
                  <a:lnTo>
                    <a:pt x="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34" name="Freeform 27"/>
            <p:cNvSpPr>
              <a:spLocks/>
            </p:cNvSpPr>
            <p:nvPr/>
          </p:nvSpPr>
          <p:spPr bwMode="auto">
            <a:xfrm>
              <a:off x="4756150" y="4068765"/>
              <a:ext cx="147637" cy="65088"/>
            </a:xfrm>
            <a:custGeom>
              <a:avLst/>
              <a:gdLst>
                <a:gd name="T0" fmla="*/ 37 w 93"/>
                <a:gd name="T1" fmla="*/ 41 h 41"/>
                <a:gd name="T2" fmla="*/ 42 w 93"/>
                <a:gd name="T3" fmla="*/ 40 h 41"/>
                <a:gd name="T4" fmla="*/ 49 w 93"/>
                <a:gd name="T5" fmla="*/ 38 h 41"/>
                <a:gd name="T6" fmla="*/ 58 w 93"/>
                <a:gd name="T7" fmla="*/ 36 h 41"/>
                <a:gd name="T8" fmla="*/ 68 w 93"/>
                <a:gd name="T9" fmla="*/ 33 h 41"/>
                <a:gd name="T10" fmla="*/ 77 w 93"/>
                <a:gd name="T11" fmla="*/ 30 h 41"/>
                <a:gd name="T12" fmla="*/ 85 w 93"/>
                <a:gd name="T13" fmla="*/ 26 h 41"/>
                <a:gd name="T14" fmla="*/ 91 w 93"/>
                <a:gd name="T15" fmla="*/ 22 h 41"/>
                <a:gd name="T16" fmla="*/ 76 w 93"/>
                <a:gd name="T17" fmla="*/ 0 h 41"/>
                <a:gd name="T18" fmla="*/ 74 w 93"/>
                <a:gd name="T19" fmla="*/ 3 h 41"/>
                <a:gd name="T20" fmla="*/ 72 w 93"/>
                <a:gd name="T21" fmla="*/ 5 h 41"/>
                <a:gd name="T22" fmla="*/ 69 w 93"/>
                <a:gd name="T23" fmla="*/ 7 h 41"/>
                <a:gd name="T24" fmla="*/ 66 w 93"/>
                <a:gd name="T25" fmla="*/ 9 h 41"/>
                <a:gd name="T26" fmla="*/ 63 w 93"/>
                <a:gd name="T27" fmla="*/ 10 h 41"/>
                <a:gd name="T28" fmla="*/ 60 w 93"/>
                <a:gd name="T29" fmla="*/ 12 h 41"/>
                <a:gd name="T30" fmla="*/ 55 w 93"/>
                <a:gd name="T31" fmla="*/ 13 h 41"/>
                <a:gd name="T32" fmla="*/ 50 w 93"/>
                <a:gd name="T33" fmla="*/ 15 h 41"/>
                <a:gd name="T34" fmla="*/ 45 w 93"/>
                <a:gd name="T35" fmla="*/ 16 h 41"/>
                <a:gd name="T36" fmla="*/ 40 w 93"/>
                <a:gd name="T37" fmla="*/ 17 h 41"/>
                <a:gd name="T38" fmla="*/ 35 w 93"/>
                <a:gd name="T39" fmla="*/ 18 h 41"/>
                <a:gd name="T40" fmla="*/ 31 w 93"/>
                <a:gd name="T41" fmla="*/ 18 h 41"/>
                <a:gd name="T42" fmla="*/ 27 w 93"/>
                <a:gd name="T43" fmla="*/ 11 h 41"/>
                <a:gd name="T44" fmla="*/ 23 w 93"/>
                <a:gd name="T45" fmla="*/ 6 h 41"/>
                <a:gd name="T46" fmla="*/ 19 w 93"/>
                <a:gd name="T47" fmla="*/ 3 h 41"/>
                <a:gd name="T48" fmla="*/ 15 w 93"/>
                <a:gd name="T49" fmla="*/ 3 h 41"/>
                <a:gd name="T50" fmla="*/ 13 w 93"/>
                <a:gd name="T51" fmla="*/ 10 h 41"/>
                <a:gd name="T52" fmla="*/ 14 w 93"/>
                <a:gd name="T53" fmla="*/ 17 h 41"/>
                <a:gd name="T54" fmla="*/ 4 w 93"/>
                <a:gd name="T55" fmla="*/ 40 h 41"/>
                <a:gd name="T56" fmla="*/ 11 w 93"/>
                <a:gd name="T57" fmla="*/ 40 h 41"/>
                <a:gd name="T58" fmla="*/ 19 w 93"/>
                <a:gd name="T59" fmla="*/ 40 h 41"/>
                <a:gd name="T60" fmla="*/ 27 w 93"/>
                <a:gd name="T61" fmla="*/ 39 h 41"/>
                <a:gd name="T62" fmla="*/ 33 w 93"/>
                <a:gd name="T63" fmla="*/ 37 h 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"/>
                <a:gd name="T97" fmla="*/ 0 h 41"/>
                <a:gd name="T98" fmla="*/ 93 w 93"/>
                <a:gd name="T99" fmla="*/ 41 h 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" h="41">
                  <a:moveTo>
                    <a:pt x="35" y="41"/>
                  </a:moveTo>
                  <a:lnTo>
                    <a:pt x="37" y="41"/>
                  </a:lnTo>
                  <a:lnTo>
                    <a:pt x="39" y="41"/>
                  </a:lnTo>
                  <a:lnTo>
                    <a:pt x="42" y="40"/>
                  </a:lnTo>
                  <a:lnTo>
                    <a:pt x="45" y="39"/>
                  </a:lnTo>
                  <a:lnTo>
                    <a:pt x="49" y="38"/>
                  </a:lnTo>
                  <a:lnTo>
                    <a:pt x="54" y="37"/>
                  </a:lnTo>
                  <a:lnTo>
                    <a:pt x="58" y="36"/>
                  </a:lnTo>
                  <a:lnTo>
                    <a:pt x="63" y="35"/>
                  </a:lnTo>
                  <a:lnTo>
                    <a:pt x="68" y="33"/>
                  </a:lnTo>
                  <a:lnTo>
                    <a:pt x="73" y="32"/>
                  </a:lnTo>
                  <a:lnTo>
                    <a:pt x="77" y="30"/>
                  </a:lnTo>
                  <a:lnTo>
                    <a:pt x="81" y="28"/>
                  </a:lnTo>
                  <a:lnTo>
                    <a:pt x="85" y="26"/>
                  </a:lnTo>
                  <a:lnTo>
                    <a:pt x="88" y="24"/>
                  </a:lnTo>
                  <a:lnTo>
                    <a:pt x="91" y="22"/>
                  </a:lnTo>
                  <a:lnTo>
                    <a:pt x="93" y="20"/>
                  </a:lnTo>
                  <a:lnTo>
                    <a:pt x="76" y="0"/>
                  </a:lnTo>
                  <a:lnTo>
                    <a:pt x="75" y="2"/>
                  </a:lnTo>
                  <a:lnTo>
                    <a:pt x="74" y="3"/>
                  </a:lnTo>
                  <a:lnTo>
                    <a:pt x="73" y="4"/>
                  </a:lnTo>
                  <a:lnTo>
                    <a:pt x="72" y="5"/>
                  </a:lnTo>
                  <a:lnTo>
                    <a:pt x="71" y="6"/>
                  </a:lnTo>
                  <a:lnTo>
                    <a:pt x="69" y="7"/>
                  </a:lnTo>
                  <a:lnTo>
                    <a:pt x="68" y="8"/>
                  </a:lnTo>
                  <a:lnTo>
                    <a:pt x="66" y="9"/>
                  </a:lnTo>
                  <a:lnTo>
                    <a:pt x="65" y="9"/>
                  </a:lnTo>
                  <a:lnTo>
                    <a:pt x="63" y="10"/>
                  </a:lnTo>
                  <a:lnTo>
                    <a:pt x="61" y="11"/>
                  </a:lnTo>
                  <a:lnTo>
                    <a:pt x="60" y="12"/>
                  </a:lnTo>
                  <a:lnTo>
                    <a:pt x="57" y="13"/>
                  </a:lnTo>
                  <a:lnTo>
                    <a:pt x="55" y="13"/>
                  </a:lnTo>
                  <a:lnTo>
                    <a:pt x="53" y="14"/>
                  </a:lnTo>
                  <a:lnTo>
                    <a:pt x="50" y="15"/>
                  </a:lnTo>
                  <a:lnTo>
                    <a:pt x="48" y="16"/>
                  </a:lnTo>
                  <a:lnTo>
                    <a:pt x="45" y="16"/>
                  </a:lnTo>
                  <a:lnTo>
                    <a:pt x="43" y="17"/>
                  </a:lnTo>
                  <a:lnTo>
                    <a:pt x="40" y="17"/>
                  </a:lnTo>
                  <a:lnTo>
                    <a:pt x="38" y="17"/>
                  </a:lnTo>
                  <a:lnTo>
                    <a:pt x="35" y="18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3" y="6"/>
                  </a:lnTo>
                  <a:lnTo>
                    <a:pt x="13" y="10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0" y="17"/>
                  </a:lnTo>
                  <a:lnTo>
                    <a:pt x="4" y="40"/>
                  </a:lnTo>
                  <a:lnTo>
                    <a:pt x="7" y="40"/>
                  </a:lnTo>
                  <a:lnTo>
                    <a:pt x="11" y="40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7" y="39"/>
                  </a:lnTo>
                  <a:lnTo>
                    <a:pt x="30" y="38"/>
                  </a:lnTo>
                  <a:lnTo>
                    <a:pt x="33" y="37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35" name="Freeform 28"/>
            <p:cNvSpPr>
              <a:spLocks/>
            </p:cNvSpPr>
            <p:nvPr/>
          </p:nvSpPr>
          <p:spPr bwMode="auto">
            <a:xfrm>
              <a:off x="4808537" y="4056065"/>
              <a:ext cx="101600" cy="68263"/>
            </a:xfrm>
            <a:custGeom>
              <a:avLst/>
              <a:gdLst>
                <a:gd name="T0" fmla="*/ 5 w 64"/>
                <a:gd name="T1" fmla="*/ 43 h 43"/>
                <a:gd name="T2" fmla="*/ 8 w 64"/>
                <a:gd name="T3" fmla="*/ 43 h 43"/>
                <a:gd name="T4" fmla="*/ 11 w 64"/>
                <a:gd name="T5" fmla="*/ 42 h 43"/>
                <a:gd name="T6" fmla="*/ 14 w 64"/>
                <a:gd name="T7" fmla="*/ 42 h 43"/>
                <a:gd name="T8" fmla="*/ 18 w 64"/>
                <a:gd name="T9" fmla="*/ 41 h 43"/>
                <a:gd name="T10" fmla="*/ 22 w 64"/>
                <a:gd name="T11" fmla="*/ 40 h 43"/>
                <a:gd name="T12" fmla="*/ 26 w 64"/>
                <a:gd name="T13" fmla="*/ 39 h 43"/>
                <a:gd name="T14" fmla="*/ 30 w 64"/>
                <a:gd name="T15" fmla="*/ 38 h 43"/>
                <a:gd name="T16" fmla="*/ 34 w 64"/>
                <a:gd name="T17" fmla="*/ 37 h 43"/>
                <a:gd name="T18" fmla="*/ 37 w 64"/>
                <a:gd name="T19" fmla="*/ 35 h 43"/>
                <a:gd name="T20" fmla="*/ 41 w 64"/>
                <a:gd name="T21" fmla="*/ 34 h 43"/>
                <a:gd name="T22" fmla="*/ 45 w 64"/>
                <a:gd name="T23" fmla="*/ 32 h 43"/>
                <a:gd name="T24" fmla="*/ 48 w 64"/>
                <a:gd name="T25" fmla="*/ 31 h 43"/>
                <a:gd name="T26" fmla="*/ 51 w 64"/>
                <a:gd name="T27" fmla="*/ 29 h 43"/>
                <a:gd name="T28" fmla="*/ 54 w 64"/>
                <a:gd name="T29" fmla="*/ 28 h 43"/>
                <a:gd name="T30" fmla="*/ 56 w 64"/>
                <a:gd name="T31" fmla="*/ 26 h 43"/>
                <a:gd name="T32" fmla="*/ 57 w 64"/>
                <a:gd name="T33" fmla="*/ 25 h 43"/>
                <a:gd name="T34" fmla="*/ 59 w 64"/>
                <a:gd name="T35" fmla="*/ 23 h 43"/>
                <a:gd name="T36" fmla="*/ 61 w 64"/>
                <a:gd name="T37" fmla="*/ 20 h 43"/>
                <a:gd name="T38" fmla="*/ 62 w 64"/>
                <a:gd name="T39" fmla="*/ 17 h 43"/>
                <a:gd name="T40" fmla="*/ 63 w 64"/>
                <a:gd name="T41" fmla="*/ 14 h 43"/>
                <a:gd name="T42" fmla="*/ 64 w 64"/>
                <a:gd name="T43" fmla="*/ 10 h 43"/>
                <a:gd name="T44" fmla="*/ 64 w 64"/>
                <a:gd name="T45" fmla="*/ 7 h 43"/>
                <a:gd name="T46" fmla="*/ 64 w 64"/>
                <a:gd name="T47" fmla="*/ 3 h 43"/>
                <a:gd name="T48" fmla="*/ 63 w 64"/>
                <a:gd name="T49" fmla="*/ 0 h 43"/>
                <a:gd name="T50" fmla="*/ 47 w 64"/>
                <a:gd name="T51" fmla="*/ 7 h 43"/>
                <a:gd name="T52" fmla="*/ 47 w 64"/>
                <a:gd name="T53" fmla="*/ 9 h 43"/>
                <a:gd name="T54" fmla="*/ 47 w 64"/>
                <a:gd name="T55" fmla="*/ 10 h 43"/>
                <a:gd name="T56" fmla="*/ 46 w 64"/>
                <a:gd name="T57" fmla="*/ 12 h 43"/>
                <a:gd name="T58" fmla="*/ 45 w 64"/>
                <a:gd name="T59" fmla="*/ 14 h 43"/>
                <a:gd name="T60" fmla="*/ 44 w 64"/>
                <a:gd name="T61" fmla="*/ 15 h 43"/>
                <a:gd name="T62" fmla="*/ 43 w 64"/>
                <a:gd name="T63" fmla="*/ 17 h 43"/>
                <a:gd name="T64" fmla="*/ 42 w 64"/>
                <a:gd name="T65" fmla="*/ 18 h 43"/>
                <a:gd name="T66" fmla="*/ 41 w 64"/>
                <a:gd name="T67" fmla="*/ 18 h 43"/>
                <a:gd name="T68" fmla="*/ 38 w 64"/>
                <a:gd name="T69" fmla="*/ 19 h 43"/>
                <a:gd name="T70" fmla="*/ 35 w 64"/>
                <a:gd name="T71" fmla="*/ 21 h 43"/>
                <a:gd name="T72" fmla="*/ 32 w 64"/>
                <a:gd name="T73" fmla="*/ 22 h 43"/>
                <a:gd name="T74" fmla="*/ 29 w 64"/>
                <a:gd name="T75" fmla="*/ 23 h 43"/>
                <a:gd name="T76" fmla="*/ 26 w 64"/>
                <a:gd name="T77" fmla="*/ 24 h 43"/>
                <a:gd name="T78" fmla="*/ 23 w 64"/>
                <a:gd name="T79" fmla="*/ 25 h 43"/>
                <a:gd name="T80" fmla="*/ 20 w 64"/>
                <a:gd name="T81" fmla="*/ 26 h 43"/>
                <a:gd name="T82" fmla="*/ 17 w 64"/>
                <a:gd name="T83" fmla="*/ 27 h 43"/>
                <a:gd name="T84" fmla="*/ 15 w 64"/>
                <a:gd name="T85" fmla="*/ 27 h 43"/>
                <a:gd name="T86" fmla="*/ 12 w 64"/>
                <a:gd name="T87" fmla="*/ 28 h 43"/>
                <a:gd name="T88" fmla="*/ 10 w 64"/>
                <a:gd name="T89" fmla="*/ 28 h 43"/>
                <a:gd name="T90" fmla="*/ 8 w 64"/>
                <a:gd name="T91" fmla="*/ 29 h 43"/>
                <a:gd name="T92" fmla="*/ 6 w 64"/>
                <a:gd name="T93" fmla="*/ 29 h 43"/>
                <a:gd name="T94" fmla="*/ 4 w 64"/>
                <a:gd name="T95" fmla="*/ 29 h 43"/>
                <a:gd name="T96" fmla="*/ 2 w 64"/>
                <a:gd name="T97" fmla="*/ 29 h 43"/>
                <a:gd name="T98" fmla="*/ 0 w 64"/>
                <a:gd name="T99" fmla="*/ 29 h 43"/>
                <a:gd name="T100" fmla="*/ 5 w 64"/>
                <a:gd name="T101" fmla="*/ 43 h 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"/>
                <a:gd name="T154" fmla="*/ 0 h 43"/>
                <a:gd name="T155" fmla="*/ 64 w 64"/>
                <a:gd name="T156" fmla="*/ 43 h 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" h="43">
                  <a:moveTo>
                    <a:pt x="5" y="43"/>
                  </a:moveTo>
                  <a:lnTo>
                    <a:pt x="8" y="43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8" y="41"/>
                  </a:lnTo>
                  <a:lnTo>
                    <a:pt x="22" y="40"/>
                  </a:lnTo>
                  <a:lnTo>
                    <a:pt x="26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7" y="35"/>
                  </a:lnTo>
                  <a:lnTo>
                    <a:pt x="41" y="34"/>
                  </a:lnTo>
                  <a:lnTo>
                    <a:pt x="45" y="32"/>
                  </a:lnTo>
                  <a:lnTo>
                    <a:pt x="48" y="31"/>
                  </a:lnTo>
                  <a:lnTo>
                    <a:pt x="51" y="29"/>
                  </a:lnTo>
                  <a:lnTo>
                    <a:pt x="54" y="28"/>
                  </a:lnTo>
                  <a:lnTo>
                    <a:pt x="56" y="26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61" y="20"/>
                  </a:lnTo>
                  <a:lnTo>
                    <a:pt x="62" y="17"/>
                  </a:lnTo>
                  <a:lnTo>
                    <a:pt x="63" y="14"/>
                  </a:lnTo>
                  <a:lnTo>
                    <a:pt x="64" y="10"/>
                  </a:lnTo>
                  <a:lnTo>
                    <a:pt x="64" y="7"/>
                  </a:lnTo>
                  <a:lnTo>
                    <a:pt x="64" y="3"/>
                  </a:lnTo>
                  <a:lnTo>
                    <a:pt x="63" y="0"/>
                  </a:lnTo>
                  <a:lnTo>
                    <a:pt x="47" y="7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6" y="12"/>
                  </a:lnTo>
                  <a:lnTo>
                    <a:pt x="45" y="14"/>
                  </a:lnTo>
                  <a:lnTo>
                    <a:pt x="44" y="15"/>
                  </a:lnTo>
                  <a:lnTo>
                    <a:pt x="43" y="17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2" y="22"/>
                  </a:lnTo>
                  <a:lnTo>
                    <a:pt x="29" y="23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6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4C7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36" name="Freeform 29"/>
            <p:cNvSpPr>
              <a:spLocks/>
            </p:cNvSpPr>
            <p:nvPr/>
          </p:nvSpPr>
          <p:spPr bwMode="auto">
            <a:xfrm>
              <a:off x="4765675" y="4084640"/>
              <a:ext cx="41275" cy="39688"/>
            </a:xfrm>
            <a:custGeom>
              <a:avLst/>
              <a:gdLst>
                <a:gd name="T0" fmla="*/ 22 w 26"/>
                <a:gd name="T1" fmla="*/ 11 h 25"/>
                <a:gd name="T2" fmla="*/ 21 w 26"/>
                <a:gd name="T3" fmla="*/ 9 h 25"/>
                <a:gd name="T4" fmla="*/ 20 w 26"/>
                <a:gd name="T5" fmla="*/ 7 h 25"/>
                <a:gd name="T6" fmla="*/ 18 w 26"/>
                <a:gd name="T7" fmla="*/ 5 h 25"/>
                <a:gd name="T8" fmla="*/ 17 w 26"/>
                <a:gd name="T9" fmla="*/ 3 h 25"/>
                <a:gd name="T10" fmla="*/ 16 w 26"/>
                <a:gd name="T11" fmla="*/ 2 h 25"/>
                <a:gd name="T12" fmla="*/ 15 w 26"/>
                <a:gd name="T13" fmla="*/ 0 h 25"/>
                <a:gd name="T14" fmla="*/ 14 w 26"/>
                <a:gd name="T15" fmla="*/ 0 h 25"/>
                <a:gd name="T16" fmla="*/ 13 w 26"/>
                <a:gd name="T17" fmla="*/ 0 h 25"/>
                <a:gd name="T18" fmla="*/ 12 w 26"/>
                <a:gd name="T19" fmla="*/ 1 h 25"/>
                <a:gd name="T20" fmla="*/ 13 w 26"/>
                <a:gd name="T21" fmla="*/ 5 h 25"/>
                <a:gd name="T22" fmla="*/ 14 w 26"/>
                <a:gd name="T23" fmla="*/ 9 h 25"/>
                <a:gd name="T24" fmla="*/ 15 w 26"/>
                <a:gd name="T25" fmla="*/ 11 h 25"/>
                <a:gd name="T26" fmla="*/ 0 w 26"/>
                <a:gd name="T27" fmla="*/ 11 h 25"/>
                <a:gd name="T28" fmla="*/ 2 w 26"/>
                <a:gd name="T29" fmla="*/ 25 h 25"/>
                <a:gd name="T30" fmla="*/ 4 w 26"/>
                <a:gd name="T31" fmla="*/ 25 h 25"/>
                <a:gd name="T32" fmla="*/ 6 w 26"/>
                <a:gd name="T33" fmla="*/ 25 h 25"/>
                <a:gd name="T34" fmla="*/ 8 w 26"/>
                <a:gd name="T35" fmla="*/ 25 h 25"/>
                <a:gd name="T36" fmla="*/ 10 w 26"/>
                <a:gd name="T37" fmla="*/ 25 h 25"/>
                <a:gd name="T38" fmla="*/ 13 w 26"/>
                <a:gd name="T39" fmla="*/ 25 h 25"/>
                <a:gd name="T40" fmla="*/ 14 w 26"/>
                <a:gd name="T41" fmla="*/ 25 h 25"/>
                <a:gd name="T42" fmla="*/ 16 w 26"/>
                <a:gd name="T43" fmla="*/ 25 h 25"/>
                <a:gd name="T44" fmla="*/ 16 w 26"/>
                <a:gd name="T45" fmla="*/ 25 h 25"/>
                <a:gd name="T46" fmla="*/ 18 w 26"/>
                <a:gd name="T47" fmla="*/ 25 h 25"/>
                <a:gd name="T48" fmla="*/ 19 w 26"/>
                <a:gd name="T49" fmla="*/ 25 h 25"/>
                <a:gd name="T50" fmla="*/ 20 w 26"/>
                <a:gd name="T51" fmla="*/ 25 h 25"/>
                <a:gd name="T52" fmla="*/ 21 w 26"/>
                <a:gd name="T53" fmla="*/ 24 h 25"/>
                <a:gd name="T54" fmla="*/ 22 w 26"/>
                <a:gd name="T55" fmla="*/ 24 h 25"/>
                <a:gd name="T56" fmla="*/ 24 w 26"/>
                <a:gd name="T57" fmla="*/ 23 h 25"/>
                <a:gd name="T58" fmla="*/ 25 w 26"/>
                <a:gd name="T59" fmla="*/ 23 h 25"/>
                <a:gd name="T60" fmla="*/ 26 w 26"/>
                <a:gd name="T61" fmla="*/ 22 h 25"/>
                <a:gd name="T62" fmla="*/ 22 w 26"/>
                <a:gd name="T63" fmla="*/ 11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"/>
                <a:gd name="T97" fmla="*/ 0 h 25"/>
                <a:gd name="T98" fmla="*/ 26 w 26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" h="25">
                  <a:moveTo>
                    <a:pt x="22" y="11"/>
                  </a:moveTo>
                  <a:lnTo>
                    <a:pt x="21" y="9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AFAA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37" name="Freeform 30"/>
            <p:cNvSpPr>
              <a:spLocks/>
            </p:cNvSpPr>
            <p:nvPr/>
          </p:nvSpPr>
          <p:spPr bwMode="auto">
            <a:xfrm>
              <a:off x="4721225" y="3786190"/>
              <a:ext cx="142875" cy="93663"/>
            </a:xfrm>
            <a:custGeom>
              <a:avLst/>
              <a:gdLst>
                <a:gd name="T0" fmla="*/ 87 w 90"/>
                <a:gd name="T1" fmla="*/ 21 h 59"/>
                <a:gd name="T2" fmla="*/ 84 w 90"/>
                <a:gd name="T3" fmla="*/ 19 h 59"/>
                <a:gd name="T4" fmla="*/ 81 w 90"/>
                <a:gd name="T5" fmla="*/ 17 h 59"/>
                <a:gd name="T6" fmla="*/ 77 w 90"/>
                <a:gd name="T7" fmla="*/ 15 h 59"/>
                <a:gd name="T8" fmla="*/ 75 w 90"/>
                <a:gd name="T9" fmla="*/ 14 h 59"/>
                <a:gd name="T10" fmla="*/ 72 w 90"/>
                <a:gd name="T11" fmla="*/ 11 h 59"/>
                <a:gd name="T12" fmla="*/ 68 w 90"/>
                <a:gd name="T13" fmla="*/ 9 h 59"/>
                <a:gd name="T14" fmla="*/ 63 w 90"/>
                <a:gd name="T15" fmla="*/ 6 h 59"/>
                <a:gd name="T16" fmla="*/ 57 w 90"/>
                <a:gd name="T17" fmla="*/ 5 h 59"/>
                <a:gd name="T18" fmla="*/ 53 w 90"/>
                <a:gd name="T19" fmla="*/ 3 h 59"/>
                <a:gd name="T20" fmla="*/ 48 w 90"/>
                <a:gd name="T21" fmla="*/ 2 h 59"/>
                <a:gd name="T22" fmla="*/ 42 w 90"/>
                <a:gd name="T23" fmla="*/ 1 h 59"/>
                <a:gd name="T24" fmla="*/ 38 w 90"/>
                <a:gd name="T25" fmla="*/ 1 h 59"/>
                <a:gd name="T26" fmla="*/ 34 w 90"/>
                <a:gd name="T27" fmla="*/ 0 h 59"/>
                <a:gd name="T28" fmla="*/ 31 w 90"/>
                <a:gd name="T29" fmla="*/ 0 h 59"/>
                <a:gd name="T30" fmla="*/ 28 w 90"/>
                <a:gd name="T31" fmla="*/ 0 h 59"/>
                <a:gd name="T32" fmla="*/ 24 w 90"/>
                <a:gd name="T33" fmla="*/ 0 h 59"/>
                <a:gd name="T34" fmla="*/ 21 w 90"/>
                <a:gd name="T35" fmla="*/ 0 h 59"/>
                <a:gd name="T36" fmla="*/ 17 w 90"/>
                <a:gd name="T37" fmla="*/ 0 h 59"/>
                <a:gd name="T38" fmla="*/ 14 w 90"/>
                <a:gd name="T39" fmla="*/ 1 h 59"/>
                <a:gd name="T40" fmla="*/ 9 w 90"/>
                <a:gd name="T41" fmla="*/ 2 h 59"/>
                <a:gd name="T42" fmla="*/ 5 w 90"/>
                <a:gd name="T43" fmla="*/ 3 h 59"/>
                <a:gd name="T44" fmla="*/ 2 w 90"/>
                <a:gd name="T45" fmla="*/ 5 h 59"/>
                <a:gd name="T46" fmla="*/ 0 w 90"/>
                <a:gd name="T47" fmla="*/ 7 h 59"/>
                <a:gd name="T48" fmla="*/ 0 w 90"/>
                <a:gd name="T49" fmla="*/ 10 h 59"/>
                <a:gd name="T50" fmla="*/ 1 w 90"/>
                <a:gd name="T51" fmla="*/ 12 h 59"/>
                <a:gd name="T52" fmla="*/ 4 w 90"/>
                <a:gd name="T53" fmla="*/ 14 h 59"/>
                <a:gd name="T54" fmla="*/ 8 w 90"/>
                <a:gd name="T55" fmla="*/ 17 h 59"/>
                <a:gd name="T56" fmla="*/ 13 w 90"/>
                <a:gd name="T57" fmla="*/ 19 h 59"/>
                <a:gd name="T58" fmla="*/ 18 w 90"/>
                <a:gd name="T59" fmla="*/ 21 h 59"/>
                <a:gd name="T60" fmla="*/ 25 w 90"/>
                <a:gd name="T61" fmla="*/ 23 h 59"/>
                <a:gd name="T62" fmla="*/ 33 w 90"/>
                <a:gd name="T63" fmla="*/ 24 h 59"/>
                <a:gd name="T64" fmla="*/ 41 w 90"/>
                <a:gd name="T65" fmla="*/ 26 h 59"/>
                <a:gd name="T66" fmla="*/ 49 w 90"/>
                <a:gd name="T67" fmla="*/ 27 h 59"/>
                <a:gd name="T68" fmla="*/ 56 w 90"/>
                <a:gd name="T69" fmla="*/ 27 h 59"/>
                <a:gd name="T70" fmla="*/ 62 w 90"/>
                <a:gd name="T71" fmla="*/ 27 h 59"/>
                <a:gd name="T72" fmla="*/ 65 w 90"/>
                <a:gd name="T73" fmla="*/ 29 h 59"/>
                <a:gd name="T74" fmla="*/ 66 w 90"/>
                <a:gd name="T75" fmla="*/ 32 h 59"/>
                <a:gd name="T76" fmla="*/ 68 w 90"/>
                <a:gd name="T77" fmla="*/ 34 h 59"/>
                <a:gd name="T78" fmla="*/ 70 w 90"/>
                <a:gd name="T79" fmla="*/ 37 h 59"/>
                <a:gd name="T80" fmla="*/ 72 w 90"/>
                <a:gd name="T81" fmla="*/ 39 h 59"/>
                <a:gd name="T82" fmla="*/ 73 w 90"/>
                <a:gd name="T83" fmla="*/ 40 h 59"/>
                <a:gd name="T84" fmla="*/ 75 w 90"/>
                <a:gd name="T85" fmla="*/ 41 h 59"/>
                <a:gd name="T86" fmla="*/ 76 w 90"/>
                <a:gd name="T87" fmla="*/ 42 h 59"/>
                <a:gd name="T88" fmla="*/ 77 w 90"/>
                <a:gd name="T89" fmla="*/ 59 h 59"/>
                <a:gd name="T90" fmla="*/ 85 w 90"/>
                <a:gd name="T91" fmla="*/ 42 h 59"/>
                <a:gd name="T92" fmla="*/ 88 w 90"/>
                <a:gd name="T93" fmla="*/ 38 h 59"/>
                <a:gd name="T94" fmla="*/ 90 w 90"/>
                <a:gd name="T95" fmla="*/ 34 h 59"/>
                <a:gd name="T96" fmla="*/ 90 w 90"/>
                <a:gd name="T97" fmla="*/ 28 h 59"/>
                <a:gd name="T98" fmla="*/ 88 w 90"/>
                <a:gd name="T99" fmla="*/ 23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0"/>
                <a:gd name="T151" fmla="*/ 0 h 59"/>
                <a:gd name="T152" fmla="*/ 90 w 90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0" h="59">
                  <a:moveTo>
                    <a:pt x="88" y="23"/>
                  </a:moveTo>
                  <a:lnTo>
                    <a:pt x="87" y="21"/>
                  </a:lnTo>
                  <a:lnTo>
                    <a:pt x="85" y="20"/>
                  </a:lnTo>
                  <a:lnTo>
                    <a:pt x="84" y="19"/>
                  </a:lnTo>
                  <a:lnTo>
                    <a:pt x="82" y="18"/>
                  </a:lnTo>
                  <a:lnTo>
                    <a:pt x="81" y="17"/>
                  </a:lnTo>
                  <a:lnTo>
                    <a:pt x="79" y="16"/>
                  </a:lnTo>
                  <a:lnTo>
                    <a:pt x="77" y="15"/>
                  </a:lnTo>
                  <a:lnTo>
                    <a:pt x="75" y="15"/>
                  </a:lnTo>
                  <a:lnTo>
                    <a:pt x="75" y="14"/>
                  </a:lnTo>
                  <a:lnTo>
                    <a:pt x="73" y="12"/>
                  </a:lnTo>
                  <a:lnTo>
                    <a:pt x="72" y="11"/>
                  </a:lnTo>
                  <a:lnTo>
                    <a:pt x="70" y="10"/>
                  </a:lnTo>
                  <a:lnTo>
                    <a:pt x="68" y="9"/>
                  </a:lnTo>
                  <a:lnTo>
                    <a:pt x="65" y="7"/>
                  </a:lnTo>
                  <a:lnTo>
                    <a:pt x="63" y="6"/>
                  </a:lnTo>
                  <a:lnTo>
                    <a:pt x="60" y="5"/>
                  </a:lnTo>
                  <a:lnTo>
                    <a:pt x="57" y="5"/>
                  </a:lnTo>
                  <a:lnTo>
                    <a:pt x="55" y="4"/>
                  </a:lnTo>
                  <a:lnTo>
                    <a:pt x="53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10" y="18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2" y="22"/>
                  </a:lnTo>
                  <a:lnTo>
                    <a:pt x="25" y="23"/>
                  </a:lnTo>
                  <a:lnTo>
                    <a:pt x="29" y="24"/>
                  </a:lnTo>
                  <a:lnTo>
                    <a:pt x="33" y="24"/>
                  </a:lnTo>
                  <a:lnTo>
                    <a:pt x="36" y="25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7"/>
                  </a:lnTo>
                  <a:lnTo>
                    <a:pt x="53" y="27"/>
                  </a:lnTo>
                  <a:lnTo>
                    <a:pt x="56" y="27"/>
                  </a:lnTo>
                  <a:lnTo>
                    <a:pt x="59" y="28"/>
                  </a:lnTo>
                  <a:lnTo>
                    <a:pt x="62" y="27"/>
                  </a:lnTo>
                  <a:lnTo>
                    <a:pt x="64" y="27"/>
                  </a:lnTo>
                  <a:lnTo>
                    <a:pt x="65" y="29"/>
                  </a:lnTo>
                  <a:lnTo>
                    <a:pt x="65" y="30"/>
                  </a:lnTo>
                  <a:lnTo>
                    <a:pt x="66" y="32"/>
                  </a:lnTo>
                  <a:lnTo>
                    <a:pt x="67" y="33"/>
                  </a:lnTo>
                  <a:lnTo>
                    <a:pt x="68" y="34"/>
                  </a:lnTo>
                  <a:lnTo>
                    <a:pt x="69" y="36"/>
                  </a:lnTo>
                  <a:lnTo>
                    <a:pt x="70" y="37"/>
                  </a:lnTo>
                  <a:lnTo>
                    <a:pt x="71" y="38"/>
                  </a:lnTo>
                  <a:lnTo>
                    <a:pt x="72" y="39"/>
                  </a:lnTo>
                  <a:lnTo>
                    <a:pt x="73" y="40"/>
                  </a:lnTo>
                  <a:lnTo>
                    <a:pt x="74" y="41"/>
                  </a:lnTo>
                  <a:lnTo>
                    <a:pt x="75" y="41"/>
                  </a:lnTo>
                  <a:lnTo>
                    <a:pt x="75" y="42"/>
                  </a:lnTo>
                  <a:lnTo>
                    <a:pt x="76" y="42"/>
                  </a:lnTo>
                  <a:lnTo>
                    <a:pt x="77" y="43"/>
                  </a:lnTo>
                  <a:lnTo>
                    <a:pt x="77" y="59"/>
                  </a:lnTo>
                  <a:lnTo>
                    <a:pt x="82" y="57"/>
                  </a:lnTo>
                  <a:lnTo>
                    <a:pt x="85" y="42"/>
                  </a:lnTo>
                  <a:lnTo>
                    <a:pt x="87" y="40"/>
                  </a:lnTo>
                  <a:lnTo>
                    <a:pt x="88" y="38"/>
                  </a:lnTo>
                  <a:lnTo>
                    <a:pt x="89" y="36"/>
                  </a:lnTo>
                  <a:lnTo>
                    <a:pt x="90" y="34"/>
                  </a:lnTo>
                  <a:lnTo>
                    <a:pt x="90" y="31"/>
                  </a:lnTo>
                  <a:lnTo>
                    <a:pt x="90" y="28"/>
                  </a:lnTo>
                  <a:lnTo>
                    <a:pt x="89" y="26"/>
                  </a:lnTo>
                  <a:lnTo>
                    <a:pt x="8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38" name="Rectangle 31"/>
            <p:cNvSpPr>
              <a:spLocks noChangeArrowheads="1"/>
            </p:cNvSpPr>
            <p:nvPr/>
          </p:nvSpPr>
          <p:spPr bwMode="auto">
            <a:xfrm>
              <a:off x="4572000" y="4186240"/>
              <a:ext cx="160337" cy="1222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16439" name="Freeform 32"/>
            <p:cNvSpPr>
              <a:spLocks/>
            </p:cNvSpPr>
            <p:nvPr/>
          </p:nvSpPr>
          <p:spPr bwMode="auto">
            <a:xfrm>
              <a:off x="4581525" y="4283078"/>
              <a:ext cx="15875" cy="14288"/>
            </a:xfrm>
            <a:custGeom>
              <a:avLst/>
              <a:gdLst>
                <a:gd name="T0" fmla="*/ 0 w 10"/>
                <a:gd name="T1" fmla="*/ 0 h 9"/>
                <a:gd name="T2" fmla="*/ 0 w 10"/>
                <a:gd name="T3" fmla="*/ 9 h 9"/>
                <a:gd name="T4" fmla="*/ 10 w 10"/>
                <a:gd name="T5" fmla="*/ 9 h 9"/>
                <a:gd name="T6" fmla="*/ 0 w 1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7A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40" name="Freeform 33"/>
            <p:cNvSpPr>
              <a:spLocks/>
            </p:cNvSpPr>
            <p:nvPr/>
          </p:nvSpPr>
          <p:spPr bwMode="auto">
            <a:xfrm>
              <a:off x="4581525" y="4192590"/>
              <a:ext cx="142875" cy="104775"/>
            </a:xfrm>
            <a:custGeom>
              <a:avLst/>
              <a:gdLst>
                <a:gd name="T0" fmla="*/ 15 w 90"/>
                <a:gd name="T1" fmla="*/ 66 h 66"/>
                <a:gd name="T2" fmla="*/ 73 w 90"/>
                <a:gd name="T3" fmla="*/ 66 h 66"/>
                <a:gd name="T4" fmla="*/ 90 w 90"/>
                <a:gd name="T5" fmla="*/ 51 h 66"/>
                <a:gd name="T6" fmla="*/ 90 w 90"/>
                <a:gd name="T7" fmla="*/ 0 h 66"/>
                <a:gd name="T8" fmla="*/ 0 w 90"/>
                <a:gd name="T9" fmla="*/ 0 h 66"/>
                <a:gd name="T10" fmla="*/ 0 w 90"/>
                <a:gd name="T11" fmla="*/ 52 h 66"/>
                <a:gd name="T12" fmla="*/ 15 w 90"/>
                <a:gd name="T13" fmla="*/ 6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66"/>
                <a:gd name="T23" fmla="*/ 90 w 90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66">
                  <a:moveTo>
                    <a:pt x="15" y="66"/>
                  </a:moveTo>
                  <a:lnTo>
                    <a:pt x="73" y="66"/>
                  </a:lnTo>
                  <a:lnTo>
                    <a:pt x="90" y="51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15" y="66"/>
                  </a:lnTo>
                  <a:close/>
                </a:path>
              </a:pathLst>
            </a:custGeom>
            <a:solidFill>
              <a:srgbClr val="DD7A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41" name="Freeform 34"/>
            <p:cNvSpPr>
              <a:spLocks/>
            </p:cNvSpPr>
            <p:nvPr/>
          </p:nvSpPr>
          <p:spPr bwMode="auto">
            <a:xfrm>
              <a:off x="4705350" y="4281490"/>
              <a:ext cx="19050" cy="15875"/>
            </a:xfrm>
            <a:custGeom>
              <a:avLst/>
              <a:gdLst>
                <a:gd name="T0" fmla="*/ 0 w 12"/>
                <a:gd name="T1" fmla="*/ 10 h 10"/>
                <a:gd name="T2" fmla="*/ 12 w 12"/>
                <a:gd name="T3" fmla="*/ 10 h 10"/>
                <a:gd name="T4" fmla="*/ 12 w 12"/>
                <a:gd name="T5" fmla="*/ 0 h 10"/>
                <a:gd name="T6" fmla="*/ 0 w 12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0"/>
                <a:gd name="T14" fmla="*/ 12 w 12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0">
                  <a:moveTo>
                    <a:pt x="0" y="10"/>
                  </a:moveTo>
                  <a:lnTo>
                    <a:pt x="12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D7A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42" name="Freeform 35"/>
            <p:cNvSpPr>
              <a:spLocks/>
            </p:cNvSpPr>
            <p:nvPr/>
          </p:nvSpPr>
          <p:spPr bwMode="auto">
            <a:xfrm>
              <a:off x="4635500" y="4186240"/>
              <a:ext cx="23812" cy="46038"/>
            </a:xfrm>
            <a:custGeom>
              <a:avLst/>
              <a:gdLst>
                <a:gd name="T0" fmla="*/ 7 w 15"/>
                <a:gd name="T1" fmla="*/ 29 h 29"/>
                <a:gd name="T2" fmla="*/ 15 w 15"/>
                <a:gd name="T3" fmla="*/ 24 h 29"/>
                <a:gd name="T4" fmla="*/ 15 w 15"/>
                <a:gd name="T5" fmla="*/ 0 h 29"/>
                <a:gd name="T6" fmla="*/ 0 w 15"/>
                <a:gd name="T7" fmla="*/ 0 h 29"/>
                <a:gd name="T8" fmla="*/ 0 w 15"/>
                <a:gd name="T9" fmla="*/ 24 h 29"/>
                <a:gd name="T10" fmla="*/ 7 w 15"/>
                <a:gd name="T11" fmla="*/ 29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9"/>
                <a:gd name="T20" fmla="*/ 15 w 1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9">
                  <a:moveTo>
                    <a:pt x="7" y="29"/>
                  </a:moveTo>
                  <a:lnTo>
                    <a:pt x="15" y="2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43" name="Freeform 36"/>
            <p:cNvSpPr>
              <a:spLocks/>
            </p:cNvSpPr>
            <p:nvPr/>
          </p:nvSpPr>
          <p:spPr bwMode="auto">
            <a:xfrm>
              <a:off x="4641850" y="4192590"/>
              <a:ext cx="12700" cy="31750"/>
            </a:xfrm>
            <a:custGeom>
              <a:avLst/>
              <a:gdLst>
                <a:gd name="T0" fmla="*/ 3 w 8"/>
                <a:gd name="T1" fmla="*/ 20 h 20"/>
                <a:gd name="T2" fmla="*/ 8 w 8"/>
                <a:gd name="T3" fmla="*/ 17 h 20"/>
                <a:gd name="T4" fmla="*/ 8 w 8"/>
                <a:gd name="T5" fmla="*/ 0 h 20"/>
                <a:gd name="T6" fmla="*/ 0 w 8"/>
                <a:gd name="T7" fmla="*/ 0 h 20"/>
                <a:gd name="T8" fmla="*/ 0 w 8"/>
                <a:gd name="T9" fmla="*/ 18 h 20"/>
                <a:gd name="T10" fmla="*/ 3 w 8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0"/>
                <a:gd name="T20" fmla="*/ 8 w 8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0">
                  <a:moveTo>
                    <a:pt x="3" y="20"/>
                  </a:moveTo>
                  <a:lnTo>
                    <a:pt x="8" y="1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DD7A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44" name="Rectangle 37"/>
            <p:cNvSpPr>
              <a:spLocks noChangeArrowheads="1"/>
            </p:cNvSpPr>
            <p:nvPr/>
          </p:nvSpPr>
          <p:spPr bwMode="auto">
            <a:xfrm>
              <a:off x="4630737" y="4200528"/>
              <a:ext cx="34925" cy="174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16445" name="Rectangle 38"/>
            <p:cNvSpPr>
              <a:spLocks noChangeArrowheads="1"/>
            </p:cNvSpPr>
            <p:nvPr/>
          </p:nvSpPr>
          <p:spPr bwMode="auto">
            <a:xfrm>
              <a:off x="4635500" y="4205290"/>
              <a:ext cx="23812" cy="7938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</p:grpSp>
      <p:sp>
        <p:nvSpPr>
          <p:cNvPr id="48" name="Zaoblený obdélník 47"/>
          <p:cNvSpPr/>
          <p:nvPr/>
        </p:nvSpPr>
        <p:spPr>
          <a:xfrm>
            <a:off x="571500" y="1857375"/>
            <a:ext cx="100012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obec</a:t>
            </a:r>
            <a:endParaRPr lang="cs-CZ" dirty="0"/>
          </a:p>
        </p:txBody>
      </p:sp>
      <p:cxnSp>
        <p:nvCxnSpPr>
          <p:cNvPr id="50" name="Přímá spojovací šipka 49"/>
          <p:cNvCxnSpPr/>
          <p:nvPr/>
        </p:nvCxnSpPr>
        <p:spPr>
          <a:xfrm rot="10800000">
            <a:off x="1571625" y="2000250"/>
            <a:ext cx="1357313" cy="1588"/>
          </a:xfrm>
          <a:prstGeom prst="straightConnector1">
            <a:avLst/>
          </a:prstGeom>
          <a:ln w="66675">
            <a:headEnd type="arrow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aoblený obdélník 53"/>
          <p:cNvSpPr/>
          <p:nvPr/>
        </p:nvSpPr>
        <p:spPr>
          <a:xfrm>
            <a:off x="2928938" y="1785938"/>
            <a:ext cx="100012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okres</a:t>
            </a:r>
            <a:endParaRPr lang="cs-CZ" dirty="0"/>
          </a:p>
        </p:txBody>
      </p:sp>
      <p:sp>
        <p:nvSpPr>
          <p:cNvPr id="55" name="Násobení 54"/>
          <p:cNvSpPr/>
          <p:nvPr/>
        </p:nvSpPr>
        <p:spPr>
          <a:xfrm>
            <a:off x="2643174" y="1428736"/>
            <a:ext cx="1428760" cy="1071570"/>
          </a:xfrm>
          <a:prstGeom prst="mathMultiply">
            <a:avLst/>
          </a:prstGeom>
          <a:gradFill>
            <a:gsLst>
              <a:gs pos="0">
                <a:srgbClr val="FF0000">
                  <a:alpha val="16000"/>
                </a:srgbClr>
              </a:gs>
              <a:gs pos="100000">
                <a:schemeClr val="bg2">
                  <a:shade val="45000"/>
                  <a:satMod val="120000"/>
                </a:schemeClr>
              </a:gs>
            </a:gsLst>
            <a:path path="circle">
              <a:fillToRect r="100000" b="100000"/>
            </a:path>
          </a:gradFill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6" name="Zaoblený obdélník 55"/>
          <p:cNvSpPr/>
          <p:nvPr/>
        </p:nvSpPr>
        <p:spPr>
          <a:xfrm>
            <a:off x="2928938" y="3357563"/>
            <a:ext cx="100012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ORP</a:t>
            </a:r>
            <a:endParaRPr lang="cs-CZ" dirty="0"/>
          </a:p>
        </p:txBody>
      </p:sp>
      <p:pic>
        <p:nvPicPr>
          <p:cNvPr id="164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786188"/>
            <a:ext cx="35083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428875"/>
            <a:ext cx="3508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5572125"/>
            <a:ext cx="3508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5500688"/>
            <a:ext cx="35083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571750"/>
            <a:ext cx="3508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Přímá spojovací šipka 61"/>
          <p:cNvCxnSpPr>
            <a:stCxn id="56" idx="1"/>
          </p:cNvCxnSpPr>
          <p:nvPr/>
        </p:nvCxnSpPr>
        <p:spPr>
          <a:xfrm rot="10800000">
            <a:off x="1500188" y="2214563"/>
            <a:ext cx="1428750" cy="1357312"/>
          </a:xfrm>
          <a:prstGeom prst="straightConnector1">
            <a:avLst/>
          </a:prstGeom>
          <a:ln w="66675">
            <a:prstDash val="lgDashDot"/>
            <a:headEnd type="arrow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aoblený obdélník 63"/>
          <p:cNvSpPr/>
          <p:nvPr/>
        </p:nvSpPr>
        <p:spPr>
          <a:xfrm>
            <a:off x="2928938" y="4929188"/>
            <a:ext cx="100012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kraj</a:t>
            </a:r>
            <a:endParaRPr lang="cs-CZ" dirty="0"/>
          </a:p>
        </p:txBody>
      </p:sp>
      <p:pic>
        <p:nvPicPr>
          <p:cNvPr id="164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4000500"/>
            <a:ext cx="3508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071938"/>
            <a:ext cx="35083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Přímá spojovací šipka 66"/>
          <p:cNvCxnSpPr/>
          <p:nvPr/>
        </p:nvCxnSpPr>
        <p:spPr>
          <a:xfrm rot="16200000" flipV="1">
            <a:off x="714375" y="2786063"/>
            <a:ext cx="2714625" cy="1714500"/>
          </a:xfrm>
          <a:prstGeom prst="straightConnector1">
            <a:avLst/>
          </a:prstGeom>
          <a:ln w="6350">
            <a:headEnd type="arrow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1" name="TextovéPole 68"/>
          <p:cNvSpPr txBox="1">
            <a:spLocks noChangeArrowheads="1"/>
          </p:cNvSpPr>
          <p:nvPr/>
        </p:nvSpPr>
        <p:spPr bwMode="auto">
          <a:xfrm>
            <a:off x="4143375" y="2000250"/>
            <a:ext cx="47863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latin typeface="Calibri" pitchFamily="34" charset="0"/>
              </a:rPr>
              <a:t>Co přinesl vznik krajů</a:t>
            </a:r>
          </a:p>
          <a:p>
            <a:r>
              <a:rPr lang="cs-CZ" sz="2400">
                <a:latin typeface="Calibri" pitchFamily="34" charset="0"/>
              </a:rPr>
              <a:t>- nedošlo ke snížení počtu úředníků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menší efektivita hospodaření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menší transparentnost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diferenciace správy území státu podle krajů v oblastech vnímaných jako státní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vznik nových politicko-mocenských center 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" name="Picture 2" descr="C:\Documents and Settings\oem\Dokumenty\Obrázky\Osvětimany fota\P108000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 l="256" t="-682" r="34271" b="3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2" name="TextovéPole 5"/>
          <p:cNvSpPr txBox="1">
            <a:spLocks noChangeArrowheads="1"/>
          </p:cNvSpPr>
          <p:nvPr/>
        </p:nvSpPr>
        <p:spPr bwMode="auto">
          <a:xfrm>
            <a:off x="357188" y="785813"/>
            <a:ext cx="85010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latin typeface="Calibri" pitchFamily="34" charset="0"/>
              </a:rPr>
              <a:t>Dopady reformy veřejné správy na venkovské obce</a:t>
            </a:r>
          </a:p>
          <a:p>
            <a:endParaRPr lang="cs-CZ" sz="24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menší přehled krajů o potřebách území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nemožnost účinné kontroly z nižší samosprávné úrovně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nerovnoměrný rozvoj území kraje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politizace financování rozvoje území krajů a posílení pozic velkých měst na úkor obcí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posílení přerozdělovacích procesů na úkor obcí (dopravní obslužnost)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" name="Picture 2" descr="C:\Documents and Settings\oem\Dokumenty\Obrázky\Osvětimany fota\P108000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 l="256" t="-682" r="34271" b="3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6" name="TextovéPole 4"/>
          <p:cNvSpPr txBox="1">
            <a:spLocks noChangeArrowheads="1"/>
          </p:cNvSpPr>
          <p:nvPr/>
        </p:nvSpPr>
        <p:spPr bwMode="auto">
          <a:xfrm>
            <a:off x="214313" y="1000125"/>
            <a:ext cx="87868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latin typeface="Calibri" pitchFamily="34" charset="0"/>
              </a:rPr>
              <a:t>Labilní pozice samospráv z hlediska kompetencí státní správy</a:t>
            </a:r>
          </a:p>
          <a:p>
            <a:endParaRPr lang="cs-CZ" sz="24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ministerstvo zemědělství x MMR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spojování problematiky venkovských samospráv se zemědělským podnikáním 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nerovnoprávné postavení venkovských samospráv a měst z hlediska</a:t>
            </a:r>
          </a:p>
          <a:p>
            <a:r>
              <a:rPr lang="cs-CZ" sz="2400">
                <a:latin typeface="Calibri" pitchFamily="34" charset="0"/>
              </a:rPr>
              <a:t>přístupu k financím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" name="Picture 2" descr="C:\Documents and Settings\oem\Dokumenty\Obrázky\Osvětimany fota\P108000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 l="256" t="-682" r="34271" b="3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0" name="TextovéPole 4"/>
          <p:cNvSpPr txBox="1">
            <a:spLocks noChangeArrowheads="1"/>
          </p:cNvSpPr>
          <p:nvPr/>
        </p:nvSpPr>
        <p:spPr bwMode="auto">
          <a:xfrm>
            <a:off x="357188" y="2143125"/>
            <a:ext cx="87868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latin typeface="Calibri" pitchFamily="34" charset="0"/>
              </a:rPr>
              <a:t>Venkov po roce 2013?</a:t>
            </a:r>
          </a:p>
          <a:p>
            <a:endParaRPr lang="cs-CZ" sz="24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posílená nezávislost, zejména finanční, na kraji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kompetenčně ukotvený vztah kraje a místních samospráv</a:t>
            </a:r>
          </a:p>
          <a:p>
            <a:pPr>
              <a:buFontTx/>
              <a:buChar char="-"/>
            </a:pPr>
            <a:r>
              <a:rPr lang="cs-CZ" sz="2400">
                <a:latin typeface="Calibri" pitchFamily="34" charset="0"/>
              </a:rPr>
              <a:t> oddělení samosprávných služeb od nesouvisejících oblastí, zejména zemědělství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85750"/>
            <a:ext cx="19716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20482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57200" y="3214688"/>
          <a:ext cx="8229600" cy="2911475"/>
        </p:xfrm>
        <a:graphic>
          <a:graphicData uri="http://schemas.openxmlformats.org/presentationml/2006/ole">
            <p:oleObj spid="_x0000_s20482" r:id="rId3" imgW="8230313" imgH="2914141" progId="Excel.Chart.8">
              <p:embed/>
            </p:oleObj>
          </a:graphicData>
        </a:graphic>
      </p:graphicFrame>
      <p:pic>
        <p:nvPicPr>
          <p:cNvPr id="4" name="Picture 2" descr="C:\Documents and Settings\oem\Dokumenty\Obrázky\Osvětimany fota\P1080009.JPG"/>
          <p:cNvPicPr>
            <a:picLocks noChangeAspect="1" noChangeArrowheads="1"/>
          </p:cNvPicPr>
          <p:nvPr/>
        </p:nvPicPr>
        <p:blipFill>
          <a:blip r:embed="rId4" cstate="print">
            <a:lum bright="19000"/>
          </a:blip>
          <a:srcRect l="256" t="-682" r="34271" b="3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000125" y="285750"/>
            <a:ext cx="7000875" cy="1357313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2. Financování místních samospráv ze státního rozpočtu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43438" y="1428750"/>
            <a:ext cx="4214812" cy="5715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(ze sdílených daní, zákon o RUD)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85750" y="2286000"/>
            <a:ext cx="8572500" cy="357188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rozdělování 130 mld. Kč nesystémově, neodůvodněně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sz="24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487" name="Graf 8"/>
          <p:cNvGraphicFramePr>
            <a:graphicFrameLocks/>
          </p:cNvGraphicFramePr>
          <p:nvPr/>
        </p:nvGraphicFramePr>
        <p:xfrm>
          <a:off x="214313" y="2571750"/>
          <a:ext cx="4191000" cy="2786063"/>
        </p:xfrm>
        <a:graphic>
          <a:graphicData uri="http://schemas.openxmlformats.org/presentationml/2006/ole">
            <p:oleObj spid="_x0000_s20487" r:id="rId5" imgW="4194412" imgH="2786113" progId="Excel.Chart.8">
              <p:embed/>
            </p:oleObj>
          </a:graphicData>
        </a:graphic>
      </p:graphicFrame>
      <p:graphicFrame>
        <p:nvGraphicFramePr>
          <p:cNvPr id="20488" name="Graf 9"/>
          <p:cNvGraphicFramePr>
            <a:graphicFrameLocks/>
          </p:cNvGraphicFramePr>
          <p:nvPr/>
        </p:nvGraphicFramePr>
        <p:xfrm>
          <a:off x="4357688" y="2428875"/>
          <a:ext cx="3262312" cy="2889250"/>
        </p:xfrm>
        <a:graphic>
          <a:graphicData uri="http://schemas.openxmlformats.org/presentationml/2006/ole">
            <p:oleObj spid="_x0000_s20488" r:id="rId6" imgW="3261643" imgH="2889754" progId="Excel.Chart.8">
              <p:embed/>
            </p:oleObj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" name="Picture 2" descr="C:\Documents and Settings\oem\Dokumenty\Obrázky\Osvětimany fota\P108000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 l="256" t="-682" r="34271" b="35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14313" y="214313"/>
            <a:ext cx="8572500" cy="464343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cs-CZ" sz="40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násobek podílu na občana : 	ČR 4,5 	 EU 2- </a:t>
            </a:r>
            <a:r>
              <a:rPr lang="cs-CZ" sz="28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,5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	(mobilita 1,2)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rozpor s Evropskou chartou místní samosprávy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stejné kompetence a povinnosti samospráv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dopady v období krize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sz="28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Důsledek:</a:t>
            </a:r>
          </a:p>
          <a:p>
            <a:pPr fontAlgn="auto">
              <a:spcAft>
                <a:spcPts val="0"/>
              </a:spcAft>
              <a:defRPr/>
            </a:pPr>
            <a:endParaRPr lang="cs-CZ" sz="28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nerovnoměrný rozvoj území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stěhování do velkých měst nebo do jejich blízkosti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vylidňování venkova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456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Calibri</vt:lpstr>
      <vt:lpstr>Arial</vt:lpstr>
      <vt:lpstr>Motiv sady Office</vt:lpstr>
      <vt:lpstr>Graf aplikace Microsoft Excel</vt:lpstr>
      <vt:lpstr>Samospráva venkovských obcí v komplexu veřejné správy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oem</dc:creator>
  <cp:lastModifiedBy>lucie</cp:lastModifiedBy>
  <cp:revision>42</cp:revision>
  <dcterms:created xsi:type="dcterms:W3CDTF">2010-05-12T06:14:33Z</dcterms:created>
  <dcterms:modified xsi:type="dcterms:W3CDTF">2010-05-12T23:18:21Z</dcterms:modified>
</cp:coreProperties>
</file>