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9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3726" y="2091908"/>
            <a:ext cx="8370277" cy="1958928"/>
          </a:xfrm>
        </p:spPr>
        <p:txBody>
          <a:bodyPr/>
          <a:lstStyle/>
          <a:p>
            <a:r>
              <a:rPr lang="cs-CZ" sz="4800" b="1" dirty="0"/>
              <a:t>Vyhodnocení analytických 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b="1" dirty="0" smtClean="0"/>
              <a:t>a </a:t>
            </a:r>
            <a:r>
              <a:rPr lang="cs-CZ" sz="4800" b="1" dirty="0"/>
              <a:t>diskusních podkladů z </a:t>
            </a:r>
            <a:r>
              <a:rPr lang="cs-CZ" sz="4800" b="1" dirty="0" smtClean="0"/>
              <a:t>MAS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396355"/>
            <a:ext cx="7766936" cy="1096899"/>
          </a:xfrm>
        </p:spPr>
        <p:txBody>
          <a:bodyPr/>
          <a:lstStyle/>
          <a:p>
            <a:r>
              <a:rPr lang="cs-CZ" b="1" dirty="0"/>
              <a:t>Oldřich Čepelka a Stanislav Jäger, Tima Liberec</a:t>
            </a:r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/>
          <a:srcRect l="29846" t="24081" r="9238" b="16138"/>
          <a:stretch>
            <a:fillRect/>
          </a:stretch>
        </p:blipFill>
        <p:spPr bwMode="auto">
          <a:xfrm>
            <a:off x="1507067" y="207653"/>
            <a:ext cx="1495131" cy="915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Tima logo modrá-bez adres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87" y="333939"/>
            <a:ext cx="1931427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003" y="189939"/>
            <a:ext cx="1904000" cy="10080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7" name="Obrázek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45" y="6185701"/>
            <a:ext cx="5580380" cy="60833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39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</a:t>
            </a:r>
            <a:r>
              <a:rPr lang="cs-CZ" dirty="0"/>
              <a:t>jsou výsledky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dirty="0">
                <a:solidFill>
                  <a:srgbClr val="C00000"/>
                </a:solidFill>
              </a:rPr>
              <a:t>e) </a:t>
            </a:r>
            <a:r>
              <a:rPr lang="cs-CZ" b="1" dirty="0">
                <a:solidFill>
                  <a:srgbClr val="C00000"/>
                </a:solidFill>
              </a:rPr>
              <a:t>témata spolupráce MAS s obcemi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MAS jako prostředníci </a:t>
            </a:r>
            <a:r>
              <a:rPr lang="cs-CZ" sz="2400" b="1" dirty="0"/>
              <a:t>v komunikaci</a:t>
            </a:r>
            <a:endParaRPr lang="cs-CZ" sz="2400" dirty="0"/>
          </a:p>
          <a:p>
            <a:pPr lvl="0"/>
            <a:r>
              <a:rPr lang="cs-CZ" sz="2400" dirty="0"/>
              <a:t>spolupráce s místními subjekty v oblasti realizace společných záměrů, </a:t>
            </a:r>
          </a:p>
          <a:p>
            <a:pPr lvl="0"/>
            <a:r>
              <a:rPr lang="cs-CZ" sz="2400" dirty="0"/>
              <a:t>role </a:t>
            </a:r>
            <a:r>
              <a:rPr lang="cs-CZ" sz="2400" dirty="0" err="1"/>
              <a:t>facilitátora</a:t>
            </a:r>
            <a:r>
              <a:rPr lang="cs-CZ" sz="2400" dirty="0"/>
              <a:t> a moderátora při společenské diskuzi na různá témata</a:t>
            </a:r>
          </a:p>
          <a:p>
            <a:pPr lvl="0"/>
            <a:r>
              <a:rPr lang="cs-CZ" sz="2400" dirty="0"/>
              <a:t>marketing obcí 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marL="0" indent="0">
              <a:buNone/>
            </a:pPr>
            <a:r>
              <a:rPr lang="cs-CZ" sz="2400" b="1" dirty="0"/>
              <a:t>Vzdělávání a osvěta</a:t>
            </a:r>
            <a:endParaRPr lang="cs-CZ" sz="2400" dirty="0"/>
          </a:p>
          <a:p>
            <a:pPr lvl="0"/>
            <a:r>
              <a:rPr lang="cs-CZ" sz="2400" dirty="0"/>
              <a:t>přenos know-how z jiných regionů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10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93432"/>
            <a:ext cx="8596668" cy="14946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</a:t>
            </a:r>
            <a:r>
              <a:rPr lang="cs-CZ" dirty="0"/>
              <a:t>jsou výsledky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f</a:t>
            </a:r>
            <a:r>
              <a:rPr lang="cs-CZ" b="1" dirty="0">
                <a:solidFill>
                  <a:srgbClr val="C00000"/>
                </a:solidFill>
              </a:rPr>
              <a:t>) největší nebo nejčastější problémy obcí při výkonu veřejné správy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730434" cy="485335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problematika komplexních pozemkových úprav omezuje rozvoj obcí</a:t>
            </a:r>
          </a:p>
          <a:p>
            <a:pPr lvl="0"/>
            <a:r>
              <a:rPr lang="cs-CZ" dirty="0"/>
              <a:t>zdlouhavé zpracování územních plánů obcí</a:t>
            </a:r>
          </a:p>
          <a:p>
            <a:pPr lvl="0"/>
            <a:r>
              <a:rPr lang="cs-CZ" dirty="0"/>
              <a:t>evidence obyvatel: stálé nepřesnosti, trvalý pobyt na ohlašovnách, opatrovnictví</a:t>
            </a:r>
          </a:p>
          <a:p>
            <a:pPr lvl="0"/>
            <a:r>
              <a:rPr lang="cs-CZ" dirty="0"/>
              <a:t>neschopnost obcí zajistit základní infrastrukturu (z finančních důvodů) = vědomé porušování právních předpisů a nařízení (jak ze strany občanů, tak i ze strany obcí)</a:t>
            </a:r>
          </a:p>
          <a:p>
            <a:pPr lvl="0"/>
            <a:r>
              <a:rPr lang="cs-CZ" dirty="0"/>
              <a:t>zdlouhavé a strnulé byrokratické postupy, zvyšující se administrativní zátěž</a:t>
            </a:r>
          </a:p>
          <a:p>
            <a:pPr lvl="0"/>
            <a:r>
              <a:rPr lang="cs-CZ" dirty="0"/>
              <a:t>nepřehledný systém zákonů a nařízení zvláště obecně závazné vyhlášky</a:t>
            </a:r>
          </a:p>
          <a:p>
            <a:pPr lvl="0"/>
            <a:r>
              <a:rPr lang="cs-CZ" dirty="0"/>
              <a:t>obtížné dodržování stanovených lhůt</a:t>
            </a:r>
          </a:p>
          <a:p>
            <a:pPr lvl="0"/>
            <a:r>
              <a:rPr lang="cs-CZ" dirty="0"/>
              <a:t>problémy s veřejnou správou prováděnou obcemi</a:t>
            </a:r>
          </a:p>
          <a:p>
            <a:pPr lvl="0"/>
            <a:r>
              <a:rPr lang="cs-CZ" dirty="0"/>
              <a:t>legislativní nezakotvení povinnosti předat funkci u starosty po ukončení volebního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93432"/>
            <a:ext cx="8596668" cy="14946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</a:t>
            </a:r>
            <a:r>
              <a:rPr lang="cs-CZ" dirty="0"/>
              <a:t>jsou výsledky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f</a:t>
            </a:r>
            <a:r>
              <a:rPr lang="cs-CZ" b="1" dirty="0">
                <a:solidFill>
                  <a:srgbClr val="C00000"/>
                </a:solidFill>
              </a:rPr>
              <a:t>) největší nebo nejčastější problémy obcí při výkonu veřejné správy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8730435" cy="4539149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náročná realizace a administrace (především velkých projektů)</a:t>
            </a:r>
          </a:p>
          <a:p>
            <a:pPr lvl="0"/>
            <a:r>
              <a:rPr lang="cs-CZ" sz="2000" dirty="0"/>
              <a:t>rozdíly ve vnímání mezi starosty, kteří působí jako uvolnění a úřadu se tak věnují na plný úvazek, a mezi starosty neuvolněnými</a:t>
            </a:r>
          </a:p>
          <a:p>
            <a:pPr lvl="0"/>
            <a:r>
              <a:rPr lang="cs-CZ" sz="2000" dirty="0"/>
              <a:t>nejednotný pohled orgánů státní správy při posuzování ekonomiky a hospodaření obcí (audity a kontroly hospodaření obcí) - odlišná stanoviska KÚ, FÚ a dále v některých případech i ministerstev i dalších institucí, např. SZIF</a:t>
            </a:r>
          </a:p>
          <a:p>
            <a:pPr lvl="0"/>
            <a:r>
              <a:rPr lang="cs-CZ" sz="2000" dirty="0"/>
              <a:t>veřejná správa nemá kapacitu na uspokojování aktivit v oblasti volnočasové, sociální, sportovní a kulturní</a:t>
            </a:r>
          </a:p>
          <a:p>
            <a:pPr lvl="0"/>
            <a:r>
              <a:rPr lang="cs-CZ" sz="2000" dirty="0"/>
              <a:t>nejasný výklad zákonů a jejich interpretace z pohledu jednotlivých úředníků</a:t>
            </a:r>
          </a:p>
          <a:p>
            <a:pPr lvl="0"/>
            <a:r>
              <a:rPr lang="cs-CZ" sz="2000" dirty="0"/>
              <a:t>často se měnící legislativa</a:t>
            </a:r>
          </a:p>
        </p:txBody>
      </p:sp>
    </p:spTree>
    <p:extLst>
      <p:ext uri="{BB962C8B-B14F-4D97-AF65-F5344CB8AC3E}">
        <p14:creationId xmlns:p14="http://schemas.microsoft.com/office/powerpoint/2010/main" val="233506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dál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solidFill>
                  <a:srgbClr val="FF0000"/>
                </a:solidFill>
              </a:rPr>
              <a:t>mohl by doplnit SMARV – co, kdy a jak využije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1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je účelem této práce?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 základě informací ze všech zúčastněných MAS navrhnout, které </a:t>
            </a:r>
            <a:r>
              <a:rPr lang="cs-CZ" sz="2400" dirty="0" smtClean="0"/>
              <a:t>tematické </a:t>
            </a:r>
            <a:r>
              <a:rPr lang="cs-CZ" sz="2400" dirty="0"/>
              <a:t>okruhy by měly být doplněny do jejich SCLLD. </a:t>
            </a:r>
            <a:endParaRPr lang="cs-CZ" sz="2400" dirty="0" smtClean="0"/>
          </a:p>
          <a:p>
            <a:r>
              <a:rPr lang="cs-CZ" sz="2400" dirty="0" smtClean="0"/>
              <a:t>Tomu </a:t>
            </a:r>
            <a:r>
              <a:rPr lang="cs-CZ" sz="2400" dirty="0"/>
              <a:t>neslouží jen dokumentace od vás, ale i kulaté stoly, zvláštní dotazování Univerzity Palackého a další zdroje informací.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784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zjišťujeme?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24355"/>
            <a:ext cx="8596668" cy="4617008"/>
          </a:xfrm>
        </p:spPr>
        <p:txBody>
          <a:bodyPr>
            <a:normAutofit/>
          </a:bodyPr>
          <a:lstStyle/>
          <a:p>
            <a:pPr hangingPunct="0"/>
            <a:r>
              <a:rPr lang="cs-CZ" dirty="0"/>
              <a:t>Cílem je soustředit informace k těmto bodům: 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a) témata spolupráce obcí a jejich priority 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b) popis tématu a zdůvodnění jeho výběru 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c) cíle navržené pro danou tematickou oblast </a:t>
            </a:r>
            <a:r>
              <a:rPr lang="cs-CZ" dirty="0"/>
              <a:t>(pokud jsou)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d) dílčí aktivity, které ji naplňují </a:t>
            </a:r>
            <a:endParaRPr lang="cs-CZ" i="1" u="words" dirty="0"/>
          </a:p>
          <a:p>
            <a:pPr marL="352425" indent="0">
              <a:buNone/>
            </a:pPr>
            <a:r>
              <a:rPr lang="cs-CZ" b="1" dirty="0"/>
              <a:t>e) témata spolupráce MAS s obcemi</a:t>
            </a:r>
            <a:endParaRPr lang="cs-CZ" dirty="0"/>
          </a:p>
          <a:p>
            <a:pPr marL="352425" indent="0" hangingPunct="0">
              <a:buNone/>
            </a:pPr>
            <a:r>
              <a:rPr lang="cs-CZ" b="1" dirty="0"/>
              <a:t>f) největší nebo nejčastější problémy obcí při výkonu veřejné správy</a:t>
            </a:r>
            <a:r>
              <a:rPr lang="cs-CZ" dirty="0"/>
              <a:t> </a:t>
            </a:r>
            <a:endParaRPr lang="cs-CZ" i="1" u="words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Tyto informace se zpracovávají a vyhodnotí jako celek, za celou ČR. Nejde nám tu o to, co která MAS sděluje nebo potřebuje, ale jak to vypadá celostátně a co by se mohlo navrhnout pro všechny MAS, dokonce i pro ty, které se projektu neúčastní.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9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pracujeme?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83677"/>
            <a:ext cx="9416235" cy="5363308"/>
          </a:xfrm>
        </p:spPr>
        <p:txBody>
          <a:bodyPr>
            <a:normAutofit/>
          </a:bodyPr>
          <a:lstStyle/>
          <a:p>
            <a:pPr hangingPunct="0"/>
            <a:r>
              <a:rPr lang="cs-CZ" b="1" dirty="0"/>
              <a:t>Které vstupní dokumenty zpracováváme? </a:t>
            </a:r>
            <a:endParaRPr lang="cs-CZ" i="1" u="words" dirty="0"/>
          </a:p>
          <a:p>
            <a:pPr marL="809625" lvl="0">
              <a:buFont typeface="+mj-lt"/>
              <a:buAutoNum type="alphaUcPeriod"/>
            </a:pPr>
            <a:r>
              <a:rPr lang="cs-CZ" dirty="0"/>
              <a:t>Výběr témat… - (zpracované úkoly č. 1 a 2 oběžníku č. 3 = PO-3.1, PO-3.2)</a:t>
            </a:r>
          </a:p>
          <a:p>
            <a:pPr marL="809625" lvl="0">
              <a:buFont typeface="+mj-lt"/>
              <a:buAutoNum type="alphaUcPeriod"/>
            </a:pPr>
            <a:r>
              <a:rPr lang="cs-CZ" dirty="0"/>
              <a:t>Kvantitativní výzkum - (PO-5.2)</a:t>
            </a:r>
          </a:p>
          <a:p>
            <a:pPr marL="809625" lvl="0">
              <a:buFont typeface="+mj-lt"/>
              <a:buAutoNum type="alphaUcPeriod"/>
            </a:pPr>
            <a:r>
              <a:rPr lang="cs-CZ" dirty="0"/>
              <a:t>Monitoring problémových aspektů výkonu VS - (PO-7.1)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hangingPunct="0"/>
            <a:r>
              <a:rPr lang="cs-CZ" dirty="0"/>
              <a:t>Cílem je soustředit informace k těmto bodům: 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a) témata spolupráce obcí a jejich priority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b) popis tématu a zdůvodnění jeho výběru 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c) cíle navržené pro danou tematickou oblast </a:t>
            </a:r>
            <a:endParaRPr lang="cs-CZ" i="1" u="words" dirty="0"/>
          </a:p>
          <a:p>
            <a:pPr marL="352425" indent="0" hangingPunct="0">
              <a:buNone/>
            </a:pPr>
            <a:r>
              <a:rPr lang="cs-CZ" b="1" dirty="0"/>
              <a:t>d) dílčí aktivity, které naplňují dané téma</a:t>
            </a:r>
            <a:endParaRPr lang="cs-CZ" i="1" u="words" dirty="0"/>
          </a:p>
          <a:p>
            <a:pPr marL="352425" indent="0">
              <a:buNone/>
            </a:pPr>
            <a:r>
              <a:rPr lang="cs-CZ" b="1" dirty="0"/>
              <a:t>e) témata spolupráce MAS s obcemi</a:t>
            </a:r>
            <a:endParaRPr lang="cs-CZ" dirty="0"/>
          </a:p>
          <a:p>
            <a:pPr marL="352425" indent="0" hangingPunct="0">
              <a:buNone/>
            </a:pPr>
            <a:r>
              <a:rPr lang="cs-CZ" b="1" dirty="0"/>
              <a:t>f) největší nebo nejčastější problémy obcí při výkonu veřejné správy</a:t>
            </a:r>
            <a:r>
              <a:rPr lang="cs-CZ" dirty="0"/>
              <a:t> </a:t>
            </a:r>
            <a:endParaRPr lang="cs-CZ" i="1" u="word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7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děje nyní?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Průběžně se zpracovává. </a:t>
            </a:r>
          </a:p>
          <a:p>
            <a:r>
              <a:rPr lang="cs-CZ" sz="2400" dirty="0"/>
              <a:t>Jde celkem o více než 200 dokumentů (souborů</a:t>
            </a:r>
            <a:r>
              <a:rPr lang="cs-CZ" sz="2400" dirty="0" smtClean="0"/>
              <a:t>).</a:t>
            </a:r>
            <a:endParaRPr lang="cs-CZ" sz="2400" dirty="0"/>
          </a:p>
          <a:p>
            <a:r>
              <a:rPr lang="cs-CZ" sz="2400" dirty="0"/>
              <a:t>Stranou zatím zůstávají dosavadní kulaté stoly (bude řešit UPOL).</a:t>
            </a:r>
          </a:p>
          <a:p>
            <a:r>
              <a:rPr lang="cs-CZ" sz="2400" dirty="0"/>
              <a:t>Dnes zatím výsledky z cca 1/3 (23 ze </a:t>
            </a:r>
            <a:r>
              <a:rPr lang="cs-CZ" sz="2400" dirty="0" smtClean="0"/>
              <a:t>72) MAS </a:t>
            </a:r>
            <a:r>
              <a:rPr lang="cs-CZ" sz="2400" dirty="0"/>
              <a:t>zúčastněných v projektu a jen pro úlohy a), e) a f).</a:t>
            </a:r>
          </a:p>
          <a:p>
            <a:r>
              <a:rPr lang="cs-CZ" sz="2400" dirty="0"/>
              <a:t>Výsledky budou dále doplňovány o zjištění v ostatních MAS.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134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5790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Jaké jsou výsledky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pl-PL" b="1" dirty="0">
                <a:solidFill>
                  <a:srgbClr val="C00000"/>
                </a:solidFill>
              </a:rPr>
              <a:t>a) témata spolupráce obcí a jejich priority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78708"/>
            <a:ext cx="8596668" cy="4687347"/>
          </a:xfrm>
        </p:spPr>
        <p:txBody>
          <a:bodyPr/>
          <a:lstStyle/>
          <a:p>
            <a:r>
              <a:rPr lang="cs-CZ" dirty="0" smtClean="0"/>
              <a:t>zpracována </a:t>
            </a:r>
            <a:r>
              <a:rPr lang="cs-CZ" dirty="0"/>
              <a:t>data z 23 MAS, tj. 32 % ze 72 MAS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439076"/>
              </p:ext>
            </p:extLst>
          </p:nvPr>
        </p:nvGraphicFramePr>
        <p:xfrm>
          <a:off x="474784" y="2373926"/>
          <a:ext cx="9390184" cy="3667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2940"/>
                <a:gridCol w="1497248"/>
                <a:gridCol w="1497248"/>
                <a:gridCol w="1497248"/>
                <a:gridCol w="1497248"/>
                <a:gridCol w="1498252"/>
              </a:tblGrid>
              <a:tr h="12224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Kolikrát uvedeno pořadí: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Protipo-vodňová</a:t>
                      </a:r>
                      <a:r>
                        <a:rPr lang="cs-CZ" sz="2000" dirty="0">
                          <a:effectLst/>
                        </a:rPr>
                        <a:t> opatření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Regionální školství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Odpady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Doprava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effectLst/>
                        </a:rPr>
                        <a:t>Zaměst-nanost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7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</a:tr>
              <a:tr h="407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2.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</a:tr>
              <a:tr h="407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3.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4x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5x 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7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4.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7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74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neuvedeno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6x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5x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56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526" y="24032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Jaké jsou výsledky?</a:t>
            </a:r>
            <a:br>
              <a:rPr lang="cs-CZ" dirty="0"/>
            </a:br>
            <a:r>
              <a:rPr lang="pl-PL" b="1" dirty="0">
                <a:solidFill>
                  <a:srgbClr val="C00000"/>
                </a:solidFill>
              </a:rPr>
              <a:t>a) témata spolupráce obcí a jejich priority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953" y="1371601"/>
            <a:ext cx="8897815" cy="5222630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Samozřejmě, mezi MAS jsou velké rozdíly. Tak třeba v 11 MAS z KHK a PAK to vypadalo takto: </a:t>
            </a:r>
          </a:p>
          <a:p>
            <a:r>
              <a:rPr lang="cs-CZ" sz="2000" b="1" dirty="0"/>
              <a:t>1. školství, 2.-3. protipovodňová + zaměstnanost (pro část MAS to je vysoká priorita, pro část žádná priorita!), 4.-5. odpady a doprava (skoro nikde nejsou prvořadé)</a:t>
            </a:r>
            <a:endParaRPr lang="cs-CZ" sz="2000" dirty="0"/>
          </a:p>
          <a:p>
            <a:endParaRPr lang="cs-CZ" sz="2000" dirty="0"/>
          </a:p>
          <a:p>
            <a:r>
              <a:rPr lang="cs-CZ" sz="2800" b="1" dirty="0"/>
              <a:t>Dosavadní shrnutí za </a:t>
            </a:r>
            <a:r>
              <a:rPr lang="cs-CZ" sz="2800" b="1" u="sng" dirty="0" smtClean="0"/>
              <a:t>Severovýchod a Jihozápad</a:t>
            </a:r>
            <a:r>
              <a:rPr lang="cs-CZ" sz="2800" b="1" dirty="0" smtClean="0"/>
              <a:t>:</a:t>
            </a:r>
            <a:endParaRPr lang="cs-CZ" sz="2800" b="1" dirty="0"/>
          </a:p>
          <a:p>
            <a:pPr marL="0" indent="0">
              <a:buNone/>
            </a:pPr>
            <a:r>
              <a:rPr lang="cs-CZ" sz="2800" b="1" dirty="0"/>
              <a:t>1. školství</a:t>
            </a:r>
          </a:p>
          <a:p>
            <a:pPr marL="0" indent="0">
              <a:buNone/>
            </a:pPr>
            <a:r>
              <a:rPr lang="cs-CZ" sz="2800" b="1" dirty="0"/>
              <a:t>2. zaměstnanost</a:t>
            </a:r>
          </a:p>
          <a:p>
            <a:pPr marL="0" indent="0">
              <a:buNone/>
            </a:pPr>
            <a:r>
              <a:rPr lang="cs-CZ" sz="2800" b="1" dirty="0"/>
              <a:t>3. – 4. protipovodňová opatření + odpady (skoro nikde nejsou prvořadé) </a:t>
            </a:r>
          </a:p>
          <a:p>
            <a:pPr marL="0" indent="0">
              <a:buNone/>
            </a:pPr>
            <a:r>
              <a:rPr lang="cs-CZ" sz="2800" b="1" dirty="0"/>
              <a:t>5. doprava</a:t>
            </a:r>
          </a:p>
        </p:txBody>
      </p:sp>
    </p:spTree>
    <p:extLst>
      <p:ext uri="{BB962C8B-B14F-4D97-AF65-F5344CB8AC3E}">
        <p14:creationId xmlns:p14="http://schemas.microsoft.com/office/powerpoint/2010/main" val="38514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</a:t>
            </a:r>
            <a:r>
              <a:rPr lang="cs-CZ" dirty="0"/>
              <a:t>jsou výsledky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dirty="0">
                <a:solidFill>
                  <a:srgbClr val="C00000"/>
                </a:solidFill>
              </a:rPr>
              <a:t>e) </a:t>
            </a:r>
            <a:r>
              <a:rPr lang="cs-CZ" b="1" dirty="0">
                <a:solidFill>
                  <a:srgbClr val="C00000"/>
                </a:solidFill>
              </a:rPr>
              <a:t>témata spolupráce MAS s obcemi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Oblast dotací</a:t>
            </a:r>
            <a:endParaRPr lang="cs-CZ" sz="2400" dirty="0"/>
          </a:p>
          <a:p>
            <a:pPr lvl="0"/>
            <a:r>
              <a:rPr lang="cs-CZ" sz="2400" dirty="0"/>
              <a:t>dotační monitoring</a:t>
            </a:r>
          </a:p>
          <a:p>
            <a:pPr lvl="0"/>
            <a:r>
              <a:rPr lang="cs-CZ" sz="2400" dirty="0"/>
              <a:t>zpracování žádosti o dotace</a:t>
            </a:r>
          </a:p>
          <a:p>
            <a:pPr lvl="0"/>
            <a:r>
              <a:rPr lang="cs-CZ" sz="2400" dirty="0"/>
              <a:t>odborné vedení projektů</a:t>
            </a:r>
          </a:p>
          <a:p>
            <a:pPr lvl="0"/>
            <a:r>
              <a:rPr lang="cs-CZ" sz="2400" dirty="0"/>
              <a:t>realizace veřejných zakázek</a:t>
            </a:r>
          </a:p>
          <a:p>
            <a:pPr lvl="0"/>
            <a:r>
              <a:rPr lang="cs-CZ" sz="2400" dirty="0"/>
              <a:t>administrace projektů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017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</a:t>
            </a:r>
            <a:r>
              <a:rPr lang="cs-CZ" dirty="0"/>
              <a:t>jsou výsledky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dirty="0">
                <a:solidFill>
                  <a:srgbClr val="C00000"/>
                </a:solidFill>
              </a:rPr>
              <a:t>e) </a:t>
            </a:r>
            <a:r>
              <a:rPr lang="cs-CZ" b="1" dirty="0">
                <a:solidFill>
                  <a:srgbClr val="C00000"/>
                </a:solidFill>
              </a:rPr>
              <a:t>témata spolupráce MAS s obcemi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5123" y="1740877"/>
            <a:ext cx="8728879" cy="4923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Aktivizační a koordinační činnosti</a:t>
            </a:r>
            <a:r>
              <a:rPr lang="cs-CZ" sz="2000" dirty="0"/>
              <a:t> </a:t>
            </a:r>
          </a:p>
          <a:p>
            <a:pPr lvl="0"/>
            <a:r>
              <a:rPr lang="cs-CZ" sz="2000" dirty="0"/>
              <a:t>poradenství v rámci mikroregionu a meziobecní spolupráce - koordinace při společných záměrech obcí</a:t>
            </a:r>
          </a:p>
          <a:p>
            <a:pPr lvl="0"/>
            <a:r>
              <a:rPr lang="cs-CZ" sz="2000" dirty="0"/>
              <a:t>budovat místní partnerství, </a:t>
            </a:r>
          </a:p>
          <a:p>
            <a:pPr lvl="0"/>
            <a:r>
              <a:rPr lang="cs-CZ" sz="2000" dirty="0"/>
              <a:t>aktivizace místních partnerů, </a:t>
            </a:r>
          </a:p>
          <a:p>
            <a:pPr lvl="0"/>
            <a:r>
              <a:rPr lang="cs-CZ" sz="2000" dirty="0"/>
              <a:t>zajištění propojenosti služeb spolupracujících subjektů</a:t>
            </a:r>
          </a:p>
          <a:p>
            <a:pPr lvl="0"/>
            <a:r>
              <a:rPr lang="cs-CZ" sz="2000" dirty="0"/>
              <a:t>MAS jako stmelující a koordinující prvek, který umožní výměnu zkušeností jak mezi představiteli jednotlivých obcí, kteří si mohou být vzájemně nápomocni, ale také s dalšími aktéry v území – podnikatelské subjekty, Úřad práce apod.</a:t>
            </a:r>
          </a:p>
          <a:p>
            <a:pPr lvl="0"/>
            <a:r>
              <a:rPr lang="cs-CZ" sz="2000" dirty="0"/>
              <a:t>Společná formulace požadavků a návrhů obcí vůči kraji a dalším institucím</a:t>
            </a:r>
          </a:p>
          <a:p>
            <a:pPr lvl="0"/>
            <a:r>
              <a:rPr lang="cs-CZ" sz="2000" dirty="0"/>
              <a:t>Spolupráce při zpracování rozvojových plánů </a:t>
            </a:r>
            <a:r>
              <a:rPr lang="cs-CZ" sz="2000" dirty="0" smtClean="0"/>
              <a:t>obcí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576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645</Words>
  <Application>Microsoft Office PowerPoint</Application>
  <PresentationFormat>Širokoúhlá obrazovka</PresentationFormat>
  <Paragraphs>130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SimSun</vt:lpstr>
      <vt:lpstr>Arial</vt:lpstr>
      <vt:lpstr>Times New Roman</vt:lpstr>
      <vt:lpstr>Trebuchet MS</vt:lpstr>
      <vt:lpstr>Wingdings 3</vt:lpstr>
      <vt:lpstr>Faseta</vt:lpstr>
      <vt:lpstr>Vyhodnocení analytických  a diskusních podkladů z MAS</vt:lpstr>
      <vt:lpstr>Co je účelem této práce?</vt:lpstr>
      <vt:lpstr>Co zjišťujeme?</vt:lpstr>
      <vt:lpstr>Jak pracujeme?</vt:lpstr>
      <vt:lpstr>Co se děje nyní?</vt:lpstr>
      <vt:lpstr>Jaké jsou výsledky? a) témata spolupráce obcí a jejich priority </vt:lpstr>
      <vt:lpstr>Jaké jsou výsledky? a) témata spolupráce obcí a jejich priority </vt:lpstr>
      <vt:lpstr>Jaké jsou výsledky? e) témata spolupráce MAS s obcemi </vt:lpstr>
      <vt:lpstr>Jaké jsou výsledky? e) témata spolupráce MAS s obcemi </vt:lpstr>
      <vt:lpstr>Jaké jsou výsledky? e) témata spolupráce MAS s obcemi </vt:lpstr>
      <vt:lpstr>Jaké jsou výsledky? f) největší nebo nejčastější problémy obcí při výkonu veřejné správy </vt:lpstr>
      <vt:lpstr>Jaké jsou výsledky? f) největší nebo nejčastější problémy obcí při výkonu veřejné správy </vt:lpstr>
      <vt:lpstr>Co bude dál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Vyhodnocení analytických  a diskusních podkladů z MAS</dc:title>
  <dc:creator>Jager</dc:creator>
  <cp:lastModifiedBy>Radan Večerka</cp:lastModifiedBy>
  <cp:revision>11</cp:revision>
  <dcterms:created xsi:type="dcterms:W3CDTF">2015-04-22T12:11:51Z</dcterms:created>
  <dcterms:modified xsi:type="dcterms:W3CDTF">2015-04-24T09:00:22Z</dcterms:modified>
</cp:coreProperties>
</file>